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Roboto Condensed" panose="02000000000000000000" pitchFamily="2" charset="0"/>
      <p:regular r:id="rId10"/>
    </p:embeddedFont>
    <p:embeddedFont>
      <p:font typeface="Roboto Condensed Bold" panose="02000000000000000000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" Type="http://schemas.openxmlformats.org/officeDocument/2006/relationships/image" Target="../media/image3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image" Target="../media/image70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90769" y="1175654"/>
            <a:ext cx="11290320" cy="2702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68"/>
              </a:lnSpc>
            </a:pPr>
            <a:r>
              <a:rPr lang="en-US" sz="11968" b="1">
                <a:solidFill>
                  <a:srgbClr val="0632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Cómo</a:t>
            </a:r>
          </a:p>
          <a:p>
            <a:pPr algn="l">
              <a:lnSpc>
                <a:spcPts val="10168"/>
              </a:lnSpc>
            </a:pPr>
            <a:r>
              <a:rPr lang="en-US" sz="11968" b="1">
                <a:solidFill>
                  <a:srgbClr val="0632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aprendemos a leer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7831" y="4369862"/>
            <a:ext cx="4584057" cy="456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814" spc="76">
                <a:solidFill>
                  <a:srgbClr val="06325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Del sonido a la palabra</a:t>
            </a:r>
          </a:p>
        </p:txBody>
      </p:sp>
      <p:sp>
        <p:nvSpPr>
          <p:cNvPr id="5" name="Freeform 5"/>
          <p:cNvSpPr/>
          <p:nvPr/>
        </p:nvSpPr>
        <p:spPr>
          <a:xfrm>
            <a:off x="645330" y="5356674"/>
            <a:ext cx="4145426" cy="2153601"/>
          </a:xfrm>
          <a:custGeom>
            <a:avLst/>
            <a:gdLst/>
            <a:ahLst/>
            <a:cxnLst/>
            <a:rect l="l" t="t" r="r" b="b"/>
            <a:pathLst>
              <a:path w="4145426" h="2153601">
                <a:moveTo>
                  <a:pt x="0" y="0"/>
                </a:moveTo>
                <a:lnTo>
                  <a:pt x="4145426" y="0"/>
                </a:lnTo>
                <a:lnTo>
                  <a:pt x="414542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54666" y="6094113"/>
            <a:ext cx="3120936" cy="845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7"/>
              </a:lnSpc>
            </a:pPr>
            <a:r>
              <a:rPr lang="en-US" sz="7070" b="1" spc="2827">
                <a:solidFill>
                  <a:srgbClr val="F8F4E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casa</a:t>
            </a:r>
          </a:p>
        </p:txBody>
      </p:sp>
      <p:sp>
        <p:nvSpPr>
          <p:cNvPr id="7" name="Freeform 7"/>
          <p:cNvSpPr/>
          <p:nvPr/>
        </p:nvSpPr>
        <p:spPr>
          <a:xfrm>
            <a:off x="4779818" y="5990729"/>
            <a:ext cx="885962" cy="874559"/>
          </a:xfrm>
          <a:custGeom>
            <a:avLst/>
            <a:gdLst/>
            <a:ahLst/>
            <a:cxnLst/>
            <a:rect l="l" t="t" r="r" b="b"/>
            <a:pathLst>
              <a:path w="885962" h="874559">
                <a:moveTo>
                  <a:pt x="0" y="0"/>
                </a:moveTo>
                <a:lnTo>
                  <a:pt x="885962" y="0"/>
                </a:lnTo>
                <a:lnTo>
                  <a:pt x="885962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873598" y="5356674"/>
            <a:ext cx="3270402" cy="2153601"/>
          </a:xfrm>
          <a:custGeom>
            <a:avLst/>
            <a:gdLst/>
            <a:ahLst/>
            <a:cxnLst/>
            <a:rect l="l" t="t" r="r" b="b"/>
            <a:pathLst>
              <a:path w="3270402" h="2153601">
                <a:moveTo>
                  <a:pt x="0" y="0"/>
                </a:moveTo>
                <a:lnTo>
                  <a:pt x="3270402" y="0"/>
                </a:lnTo>
                <a:lnTo>
                  <a:pt x="3270402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407966" y="6127609"/>
            <a:ext cx="2140861" cy="87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97"/>
              </a:lnSpc>
            </a:pPr>
            <a:r>
              <a:rPr lang="en-US" sz="7294" b="1">
                <a:solidFill>
                  <a:srgbClr val="F8F4E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CASA</a:t>
            </a:r>
          </a:p>
        </p:txBody>
      </p:sp>
      <p:sp>
        <p:nvSpPr>
          <p:cNvPr id="10" name="Freeform 10"/>
          <p:cNvSpPr/>
          <p:nvPr/>
        </p:nvSpPr>
        <p:spPr>
          <a:xfrm>
            <a:off x="9144000" y="5990729"/>
            <a:ext cx="875024" cy="874559"/>
          </a:xfrm>
          <a:custGeom>
            <a:avLst/>
            <a:gdLst/>
            <a:ahLst/>
            <a:cxnLst/>
            <a:rect l="l" t="t" r="r" b="b"/>
            <a:pathLst>
              <a:path w="875024" h="874559">
                <a:moveTo>
                  <a:pt x="0" y="0"/>
                </a:moveTo>
                <a:lnTo>
                  <a:pt x="875024" y="0"/>
                </a:lnTo>
                <a:lnTo>
                  <a:pt x="87502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26842" y="4493047"/>
            <a:ext cx="3926670" cy="3869923"/>
          </a:xfrm>
          <a:custGeom>
            <a:avLst/>
            <a:gdLst/>
            <a:ahLst/>
            <a:cxnLst/>
            <a:rect l="l" t="t" r="r" b="b"/>
            <a:pathLst>
              <a:path w="3926670" h="3869923">
                <a:moveTo>
                  <a:pt x="0" y="0"/>
                </a:moveTo>
                <a:lnTo>
                  <a:pt x="3926670" y="0"/>
                </a:lnTo>
                <a:lnTo>
                  <a:pt x="3926670" y="3869923"/>
                </a:lnTo>
                <a:lnTo>
                  <a:pt x="0" y="38699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48919" y="8274705"/>
            <a:ext cx="5475259" cy="289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1"/>
              </a:lnSpc>
            </a:pPr>
            <a:r>
              <a:rPr lang="en-US" sz="2390" spc="47">
                <a:solidFill>
                  <a:srgbClr val="06325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Organizador visual de lo trabajado en clase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3860" y="8892199"/>
            <a:ext cx="4981169" cy="289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1"/>
              </a:lnSpc>
            </a:pPr>
            <a:r>
              <a:rPr lang="en-US" sz="2390" spc="47">
                <a:solidFill>
                  <a:srgbClr val="06325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Material de clase de Virginia Jaichenco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4030" y="9360258"/>
            <a:ext cx="3964225" cy="28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6"/>
              </a:lnSpc>
            </a:pPr>
            <a:r>
              <a:rPr lang="en-US" sz="2337" spc="46">
                <a:solidFill>
                  <a:srgbClr val="06325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Psicolingüística · Lectura inicial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923818" y="2995365"/>
            <a:ext cx="4364182" cy="6865288"/>
          </a:xfrm>
          <a:custGeom>
            <a:avLst/>
            <a:gdLst/>
            <a:ahLst/>
            <a:cxnLst/>
            <a:rect l="l" t="t" r="r" b="b"/>
            <a:pathLst>
              <a:path w="4364182" h="6865288">
                <a:moveTo>
                  <a:pt x="0" y="0"/>
                </a:moveTo>
                <a:lnTo>
                  <a:pt x="4364182" y="0"/>
                </a:lnTo>
                <a:lnTo>
                  <a:pt x="4364182" y="6865287"/>
                </a:lnTo>
                <a:lnTo>
                  <a:pt x="0" y="68652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3786" y="719473"/>
            <a:ext cx="9557374" cy="137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69"/>
              </a:lnSpc>
            </a:pPr>
            <a:r>
              <a:rPr lang="en-US" sz="10369" b="1" spc="-308">
                <a:solidFill>
                  <a:srgbClr val="093254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1 • Psicolingüística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8430" y="2231737"/>
            <a:ext cx="7771851" cy="1106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56"/>
              </a:lnSpc>
            </a:pPr>
            <a:r>
              <a:rPr lang="en-US" sz="3713" spc="-110">
                <a:solidFill>
                  <a:srgbClr val="19345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La relación entre el lenguaje y la mente para comprender la lectura</a:t>
            </a:r>
          </a:p>
        </p:txBody>
      </p:sp>
      <p:sp>
        <p:nvSpPr>
          <p:cNvPr id="5" name="Freeform 5"/>
          <p:cNvSpPr/>
          <p:nvPr/>
        </p:nvSpPr>
        <p:spPr>
          <a:xfrm>
            <a:off x="207818" y="4066699"/>
            <a:ext cx="3718852" cy="4296271"/>
          </a:xfrm>
          <a:custGeom>
            <a:avLst/>
            <a:gdLst/>
            <a:ahLst/>
            <a:cxnLst/>
            <a:rect l="l" t="t" r="r" b="b"/>
            <a:pathLst>
              <a:path w="3718852" h="4296271">
                <a:moveTo>
                  <a:pt x="0" y="0"/>
                </a:moveTo>
                <a:lnTo>
                  <a:pt x="3718852" y="0"/>
                </a:lnTo>
                <a:lnTo>
                  <a:pt x="3718852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6286" y="5445232"/>
            <a:ext cx="1966301" cy="455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3032" b="1" spc="-90">
                <a:solidFill>
                  <a:srgbClr val="F0F0F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LINGÜÍSTICA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5281" y="6084588"/>
            <a:ext cx="1748312" cy="1283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575" spc="-76">
                <a:solidFill>
                  <a:srgbClr val="F0E9E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 sistema del lenguaje y sus reglas</a:t>
            </a:r>
          </a:p>
        </p:txBody>
      </p:sp>
      <p:sp>
        <p:nvSpPr>
          <p:cNvPr id="8" name="Freeform 8"/>
          <p:cNvSpPr/>
          <p:nvPr/>
        </p:nvSpPr>
        <p:spPr>
          <a:xfrm>
            <a:off x="3040708" y="4066699"/>
            <a:ext cx="3926670" cy="4296271"/>
          </a:xfrm>
          <a:custGeom>
            <a:avLst/>
            <a:gdLst/>
            <a:ahLst/>
            <a:cxnLst/>
            <a:rect l="l" t="t" r="r" b="b"/>
            <a:pathLst>
              <a:path w="3926670" h="4296271">
                <a:moveTo>
                  <a:pt x="0" y="0"/>
                </a:moveTo>
                <a:lnTo>
                  <a:pt x="3926670" y="0"/>
                </a:lnTo>
                <a:lnTo>
                  <a:pt x="3926670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98661" y="5445232"/>
            <a:ext cx="1890749" cy="455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3032" b="1" spc="-90">
                <a:solidFill>
                  <a:srgbClr val="F0E9E7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PSICOLOGÍA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46004" y="6084588"/>
            <a:ext cx="2196063" cy="1283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575" spc="-76">
                <a:solidFill>
                  <a:srgbClr val="F0E9E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Los procesos mentales que nos hacen posibles</a:t>
            </a:r>
          </a:p>
        </p:txBody>
      </p:sp>
      <p:sp>
        <p:nvSpPr>
          <p:cNvPr id="11" name="Freeform 11"/>
          <p:cNvSpPr/>
          <p:nvPr/>
        </p:nvSpPr>
        <p:spPr>
          <a:xfrm>
            <a:off x="6748622" y="5783021"/>
            <a:ext cx="1093780" cy="863627"/>
          </a:xfrm>
          <a:custGeom>
            <a:avLst/>
            <a:gdLst/>
            <a:ahLst/>
            <a:cxnLst/>
            <a:rect l="l" t="t" r="r" b="b"/>
            <a:pathLst>
              <a:path w="1093780" h="863627">
                <a:moveTo>
                  <a:pt x="0" y="0"/>
                </a:moveTo>
                <a:lnTo>
                  <a:pt x="1093780" y="0"/>
                </a:lnTo>
                <a:lnTo>
                  <a:pt x="109378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831464" y="4066699"/>
            <a:ext cx="4145426" cy="4296271"/>
          </a:xfrm>
          <a:custGeom>
            <a:avLst/>
            <a:gdLst/>
            <a:ahLst/>
            <a:cxnLst/>
            <a:rect l="l" t="t" r="r" b="b"/>
            <a:pathLst>
              <a:path w="4145426" h="4296271">
                <a:moveTo>
                  <a:pt x="0" y="0"/>
                </a:moveTo>
                <a:lnTo>
                  <a:pt x="4145426" y="0"/>
                </a:lnTo>
                <a:lnTo>
                  <a:pt x="4145426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448391" y="5339806"/>
            <a:ext cx="2915337" cy="455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3032" b="1" spc="-90">
                <a:solidFill>
                  <a:srgbClr val="F0E9E7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PSICOLINGÜÍSTICA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44299" y="5964101"/>
            <a:ext cx="3123522" cy="171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575" spc="-76">
                <a:solidFill>
                  <a:srgbClr val="F0E9E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Entiende cómo el saber lingüístico y los procesos mentales se integran</a:t>
            </a:r>
          </a:p>
          <a:p>
            <a:pPr algn="ctr">
              <a:lnSpc>
                <a:spcPts val="3475"/>
              </a:lnSpc>
            </a:pPr>
            <a:r>
              <a:rPr lang="en-US" sz="2575" spc="-76">
                <a:solidFill>
                  <a:srgbClr val="F0E9E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 la lectura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184708" y="1497682"/>
            <a:ext cx="5676718" cy="2579949"/>
          </a:xfrm>
          <a:custGeom>
            <a:avLst/>
            <a:gdLst/>
            <a:ahLst/>
            <a:cxnLst/>
            <a:rect l="l" t="t" r="r" b="b"/>
            <a:pathLst>
              <a:path w="5676718" h="2579949">
                <a:moveTo>
                  <a:pt x="0" y="0"/>
                </a:moveTo>
                <a:lnTo>
                  <a:pt x="5676718" y="0"/>
                </a:lnTo>
                <a:lnTo>
                  <a:pt x="5676718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2629260" y="2272930"/>
            <a:ext cx="1517718" cy="94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92">
                <a:solidFill>
                  <a:srgbClr val="1B63A4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¿QUÉ APORTA?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361330" y="1705390"/>
            <a:ext cx="229694" cy="2153601"/>
          </a:xfrm>
          <a:custGeom>
            <a:avLst/>
            <a:gdLst/>
            <a:ahLst/>
            <a:cxnLst/>
            <a:rect l="l" t="t" r="r" b="b"/>
            <a:pathLst>
              <a:path w="229694" h="2153601">
                <a:moveTo>
                  <a:pt x="0" y="0"/>
                </a:moveTo>
                <a:lnTo>
                  <a:pt x="229694" y="0"/>
                </a:lnTo>
                <a:lnTo>
                  <a:pt x="229694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4793551" y="1782497"/>
            <a:ext cx="2080039" cy="1861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4"/>
              </a:lnSpc>
            </a:pPr>
            <a:r>
              <a:rPr lang="en-US" sz="2759" spc="-82">
                <a:solidFill>
                  <a:srgbClr val="19345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Leer es un proceso mental que se puede explicar</a:t>
            </a:r>
          </a:p>
        </p:txBody>
      </p:sp>
      <p:sp>
        <p:nvSpPr>
          <p:cNvPr id="19" name="Freeform 19"/>
          <p:cNvSpPr/>
          <p:nvPr/>
        </p:nvSpPr>
        <p:spPr>
          <a:xfrm>
            <a:off x="12184708" y="4066699"/>
            <a:ext cx="5676718" cy="2798589"/>
          </a:xfrm>
          <a:custGeom>
            <a:avLst/>
            <a:gdLst/>
            <a:ahLst/>
            <a:cxnLst/>
            <a:rect l="l" t="t" r="r" b="b"/>
            <a:pathLst>
              <a:path w="5676718" h="2798589">
                <a:moveTo>
                  <a:pt x="0" y="0"/>
                </a:moveTo>
                <a:lnTo>
                  <a:pt x="5676718" y="0"/>
                </a:lnTo>
                <a:lnTo>
                  <a:pt x="5676718" y="2798589"/>
                </a:lnTo>
                <a:lnTo>
                  <a:pt x="0" y="27985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2628512" y="4968821"/>
            <a:ext cx="1592561" cy="94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92">
                <a:solidFill>
                  <a:srgbClr val="ED7F2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¿QUÉ PERMITE?</a:t>
            </a:r>
          </a:p>
        </p:txBody>
      </p:sp>
      <p:sp>
        <p:nvSpPr>
          <p:cNvPr id="21" name="Freeform 21"/>
          <p:cNvSpPr/>
          <p:nvPr/>
        </p:nvSpPr>
        <p:spPr>
          <a:xfrm>
            <a:off x="14361330" y="4493047"/>
            <a:ext cx="229694" cy="1945894"/>
          </a:xfrm>
          <a:custGeom>
            <a:avLst/>
            <a:gdLst/>
            <a:ahLst/>
            <a:cxnLst/>
            <a:rect l="l" t="t" r="r" b="b"/>
            <a:pathLst>
              <a:path w="229694" h="1945894">
                <a:moveTo>
                  <a:pt x="0" y="0"/>
                </a:moveTo>
                <a:lnTo>
                  <a:pt x="229694" y="0"/>
                </a:lnTo>
                <a:lnTo>
                  <a:pt x="229694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4792272" y="4749483"/>
            <a:ext cx="2207992" cy="1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4"/>
              </a:lnSpc>
            </a:pPr>
            <a:r>
              <a:rPr lang="en-US" sz="2759" spc="-82">
                <a:solidFill>
                  <a:srgbClr val="19345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Mira cómo se aprende: etapas, procesos y rutas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2184708" y="6854356"/>
            <a:ext cx="5676718" cy="2579949"/>
          </a:xfrm>
          <a:custGeom>
            <a:avLst/>
            <a:gdLst/>
            <a:ahLst/>
            <a:cxnLst/>
            <a:rect l="l" t="t" r="r" b="b"/>
            <a:pathLst>
              <a:path w="5676718" h="2579949">
                <a:moveTo>
                  <a:pt x="0" y="0"/>
                </a:moveTo>
                <a:lnTo>
                  <a:pt x="5676718" y="0"/>
                </a:lnTo>
                <a:lnTo>
                  <a:pt x="5676718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2633899" y="7619529"/>
            <a:ext cx="1053838" cy="94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b="1" spc="-92">
                <a:solidFill>
                  <a:srgbClr val="F39F2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¿QUÉ HACE?</a:t>
            </a:r>
          </a:p>
        </p:txBody>
      </p:sp>
      <p:sp>
        <p:nvSpPr>
          <p:cNvPr id="25" name="Freeform 25"/>
          <p:cNvSpPr/>
          <p:nvPr/>
        </p:nvSpPr>
        <p:spPr>
          <a:xfrm>
            <a:off x="14361330" y="7062064"/>
            <a:ext cx="229694" cy="2153601"/>
          </a:xfrm>
          <a:custGeom>
            <a:avLst/>
            <a:gdLst/>
            <a:ahLst/>
            <a:cxnLst/>
            <a:rect l="l" t="t" r="r" b="b"/>
            <a:pathLst>
              <a:path w="229694" h="2153601">
                <a:moveTo>
                  <a:pt x="0" y="0"/>
                </a:moveTo>
                <a:lnTo>
                  <a:pt x="229694" y="0"/>
                </a:lnTo>
                <a:lnTo>
                  <a:pt x="229694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4794612" y="7415252"/>
            <a:ext cx="1973966" cy="1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4"/>
              </a:lnSpc>
            </a:pPr>
            <a:r>
              <a:rPr lang="en-US" sz="2759" spc="-82">
                <a:solidFill>
                  <a:srgbClr val="19345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Lee los errores como pistas</a:t>
            </a:r>
          </a:p>
          <a:p>
            <a:pPr algn="l">
              <a:lnSpc>
                <a:spcPts val="3724"/>
              </a:lnSpc>
            </a:pPr>
            <a:r>
              <a:rPr lang="en-US" sz="2759" spc="-82">
                <a:solidFill>
                  <a:srgbClr val="19345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del proceso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43373" y="568799"/>
            <a:ext cx="9956424" cy="2406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56"/>
              </a:lnSpc>
            </a:pPr>
            <a:r>
              <a:rPr lang="en-US" sz="9636" b="1" spc="-192">
                <a:solidFill>
                  <a:srgbClr val="185B9A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2</a:t>
            </a:r>
            <a:r>
              <a:rPr lang="en-US" sz="9636" b="1" spc="-192">
                <a:solidFill>
                  <a:srgbClr val="0A365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• Las tres etapas</a:t>
            </a:r>
          </a:p>
          <a:p>
            <a:pPr algn="l">
              <a:lnSpc>
                <a:spcPts val="9156"/>
              </a:lnSpc>
            </a:pPr>
            <a:r>
              <a:rPr lang="en-US" sz="9636" b="1" spc="-192">
                <a:solidFill>
                  <a:srgbClr val="0A365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   del aprendiz lector</a:t>
            </a:r>
          </a:p>
        </p:txBody>
      </p:sp>
      <p:sp>
        <p:nvSpPr>
          <p:cNvPr id="4" name="Freeform 4"/>
          <p:cNvSpPr/>
          <p:nvPr/>
        </p:nvSpPr>
        <p:spPr>
          <a:xfrm>
            <a:off x="864086" y="2995365"/>
            <a:ext cx="4801694" cy="4077631"/>
          </a:xfrm>
          <a:custGeom>
            <a:avLst/>
            <a:gdLst/>
            <a:ahLst/>
            <a:cxnLst/>
            <a:rect l="l" t="t" r="r" b="b"/>
            <a:pathLst>
              <a:path w="4801694" h="4077631">
                <a:moveTo>
                  <a:pt x="0" y="0"/>
                </a:moveTo>
                <a:lnTo>
                  <a:pt x="4801694" y="0"/>
                </a:lnTo>
                <a:lnTo>
                  <a:pt x="4801694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896736" y="3702272"/>
            <a:ext cx="2798245" cy="549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</a:pPr>
            <a:r>
              <a:rPr lang="en-US" sz="3755" b="1" spc="-75">
                <a:solidFill>
                  <a:srgbClr val="F5F4F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LOGOGRÁFICA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07773" y="4382861"/>
            <a:ext cx="3776170" cy="2217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440" spc="-68">
                <a:solidFill>
                  <a:srgbClr val="F5F4F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La palabra es</a:t>
            </a:r>
          </a:p>
          <a:p>
            <a:pPr algn="ctr">
              <a:lnSpc>
                <a:spcPts val="4472"/>
              </a:lnSpc>
            </a:pPr>
            <a:r>
              <a:rPr lang="en-US" sz="3440" spc="-68">
                <a:solidFill>
                  <a:srgbClr val="F5F4F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 dibujo; se reconoce por contorno</a:t>
            </a:r>
          </a:p>
          <a:p>
            <a:pPr algn="ctr">
              <a:lnSpc>
                <a:spcPts val="4472"/>
              </a:lnSpc>
            </a:pPr>
            <a:r>
              <a:rPr lang="en-US" sz="3440" spc="-68">
                <a:solidFill>
                  <a:srgbClr val="F5F4F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 contexto</a:t>
            </a:r>
          </a:p>
        </p:txBody>
      </p:sp>
      <p:sp>
        <p:nvSpPr>
          <p:cNvPr id="7" name="Freeform 7"/>
          <p:cNvSpPr/>
          <p:nvPr/>
        </p:nvSpPr>
        <p:spPr>
          <a:xfrm>
            <a:off x="6748622" y="2995365"/>
            <a:ext cx="4790756" cy="4077631"/>
          </a:xfrm>
          <a:custGeom>
            <a:avLst/>
            <a:gdLst/>
            <a:ahLst/>
            <a:cxnLst/>
            <a:rect l="l" t="t" r="r" b="b"/>
            <a:pathLst>
              <a:path w="4790756" h="4077631">
                <a:moveTo>
                  <a:pt x="0" y="0"/>
                </a:moveTo>
                <a:lnTo>
                  <a:pt x="4790756" y="0"/>
                </a:lnTo>
                <a:lnTo>
                  <a:pt x="4790756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887468" y="3702272"/>
            <a:ext cx="2445377" cy="549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</a:pPr>
            <a:r>
              <a:rPr lang="en-US" sz="3755" b="1" spc="-75">
                <a:solidFill>
                  <a:srgbClr val="F5F4F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ALFABÉTICA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54526" y="4382861"/>
            <a:ext cx="3311261" cy="2217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440" spc="-68">
                <a:solidFill>
                  <a:srgbClr val="F5F4F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Cada letra suena; principio alfabético, conectar grafemas</a:t>
            </a:r>
          </a:p>
          <a:p>
            <a:pPr algn="ctr">
              <a:lnSpc>
                <a:spcPts val="4472"/>
              </a:lnSpc>
            </a:pPr>
            <a:r>
              <a:rPr lang="en-US" sz="3440" spc="-68">
                <a:solidFill>
                  <a:srgbClr val="F5F4F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 fonemas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622220" y="2995365"/>
            <a:ext cx="4582938" cy="4077631"/>
          </a:xfrm>
          <a:custGeom>
            <a:avLst/>
            <a:gdLst/>
            <a:ahLst/>
            <a:cxnLst/>
            <a:rect l="l" t="t" r="r" b="b"/>
            <a:pathLst>
              <a:path w="4582938" h="4077631">
                <a:moveTo>
                  <a:pt x="0" y="0"/>
                </a:moveTo>
                <a:lnTo>
                  <a:pt x="4582938" y="0"/>
                </a:lnTo>
                <a:lnTo>
                  <a:pt x="4582938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515038" y="3702272"/>
            <a:ext cx="2814546" cy="549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</a:pPr>
            <a:r>
              <a:rPr lang="en-US" sz="3755" b="1" spc="-75">
                <a:solidFill>
                  <a:srgbClr val="F5F4F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ORTOGRÁFICA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45371" y="4382861"/>
            <a:ext cx="2953880" cy="166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440" spc="-68">
                <a:solidFill>
                  <a:srgbClr val="F5F4F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Memoria visual</a:t>
            </a:r>
          </a:p>
          <a:p>
            <a:pPr algn="ctr">
              <a:lnSpc>
                <a:spcPts val="4472"/>
              </a:lnSpc>
            </a:pPr>
            <a:r>
              <a:rPr lang="en-US" sz="3440" spc="-68">
                <a:solidFill>
                  <a:srgbClr val="F5F4F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 palabras;</a:t>
            </a:r>
          </a:p>
          <a:p>
            <a:pPr algn="ctr">
              <a:lnSpc>
                <a:spcPts val="4472"/>
              </a:lnSpc>
            </a:pPr>
            <a:r>
              <a:rPr lang="en-US" sz="3440" spc="-68">
                <a:solidFill>
                  <a:srgbClr val="F5F4F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léxico ortográfico</a:t>
            </a:r>
          </a:p>
        </p:txBody>
      </p:sp>
      <p:sp>
        <p:nvSpPr>
          <p:cNvPr id="13" name="Freeform 13"/>
          <p:cNvSpPr/>
          <p:nvPr/>
        </p:nvSpPr>
        <p:spPr>
          <a:xfrm>
            <a:off x="5654842" y="4493047"/>
            <a:ext cx="885962" cy="655919"/>
          </a:xfrm>
          <a:custGeom>
            <a:avLst/>
            <a:gdLst/>
            <a:ahLst/>
            <a:cxnLst/>
            <a:rect l="l" t="t" r="r" b="b"/>
            <a:pathLst>
              <a:path w="885962" h="655919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747196" y="4493047"/>
            <a:ext cx="885962" cy="655919"/>
          </a:xfrm>
          <a:custGeom>
            <a:avLst/>
            <a:gdLst/>
            <a:ahLst/>
            <a:cxnLst/>
            <a:rect l="l" t="t" r="r" b="b"/>
            <a:pathLst>
              <a:path w="885962" h="655919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957866" y="7280704"/>
            <a:ext cx="14372268" cy="2798589"/>
          </a:xfrm>
          <a:custGeom>
            <a:avLst/>
            <a:gdLst/>
            <a:ahLst/>
            <a:cxnLst/>
            <a:rect l="l" t="t" r="r" b="b"/>
            <a:pathLst>
              <a:path w="14372268" h="2798589">
                <a:moveTo>
                  <a:pt x="0" y="0"/>
                </a:moveTo>
                <a:lnTo>
                  <a:pt x="14372268" y="0"/>
                </a:lnTo>
                <a:lnTo>
                  <a:pt x="14372268" y="2798588"/>
                </a:lnTo>
                <a:lnTo>
                  <a:pt x="0" y="27985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842865" y="7844013"/>
            <a:ext cx="2356428" cy="1566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5"/>
              </a:lnSpc>
            </a:pPr>
            <a:r>
              <a:rPr lang="en-US" sz="3629" b="1" spc="-72">
                <a:solidFill>
                  <a:srgbClr val="F28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¿SECUENCIA</a:t>
            </a:r>
          </a:p>
          <a:p>
            <a:pPr algn="l">
              <a:lnSpc>
                <a:spcPts val="4175"/>
              </a:lnSpc>
            </a:pPr>
            <a:r>
              <a:rPr lang="en-US" sz="3629" b="1" spc="-72">
                <a:solidFill>
                  <a:srgbClr val="F28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FIJA Y UNIVERSAL?</a:t>
            </a:r>
          </a:p>
        </p:txBody>
      </p:sp>
      <p:sp>
        <p:nvSpPr>
          <p:cNvPr id="17" name="Freeform 17"/>
          <p:cNvSpPr/>
          <p:nvPr/>
        </p:nvSpPr>
        <p:spPr>
          <a:xfrm>
            <a:off x="5873598" y="7707051"/>
            <a:ext cx="229694" cy="1945894"/>
          </a:xfrm>
          <a:custGeom>
            <a:avLst/>
            <a:gdLst/>
            <a:ahLst/>
            <a:cxnLst/>
            <a:rect l="l" t="t" r="r" b="b"/>
            <a:pathLst>
              <a:path w="229694" h="1945894">
                <a:moveTo>
                  <a:pt x="0" y="0"/>
                </a:moveTo>
                <a:lnTo>
                  <a:pt x="229694" y="0"/>
                </a:lnTo>
                <a:lnTo>
                  <a:pt x="229694" y="1945894"/>
                </a:lnTo>
                <a:lnTo>
                  <a:pt x="0" y="19458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6534621" y="7846767"/>
            <a:ext cx="8227749" cy="150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2"/>
              </a:lnSpc>
            </a:pPr>
            <a:r>
              <a:rPr lang="en-US" sz="3102" spc="-62">
                <a:solidFill>
                  <a:srgbClr val="1E3D5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 necesariamente: para algunos investigadores responde al método de enseñanza, y no todos</a:t>
            </a:r>
          </a:p>
          <a:p>
            <a:pPr algn="l">
              <a:lnSpc>
                <a:spcPts val="4032"/>
              </a:lnSpc>
            </a:pPr>
            <a:r>
              <a:rPr lang="en-US" sz="3102" spc="-62">
                <a:solidFill>
                  <a:srgbClr val="1E3D5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los chicos pasan por la misma secuencia de estadios.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96537" y="743217"/>
            <a:ext cx="16603353" cy="109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40"/>
              </a:lnSpc>
            </a:pPr>
            <a:r>
              <a:rPr lang="en-US" sz="8240" b="1" spc="-245">
                <a:solidFill>
                  <a:srgbClr val="0A365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3 • Dos tipos de procesos que interactúan</a:t>
            </a:r>
          </a:p>
        </p:txBody>
      </p:sp>
      <p:sp>
        <p:nvSpPr>
          <p:cNvPr id="4" name="Freeform 4"/>
          <p:cNvSpPr/>
          <p:nvPr/>
        </p:nvSpPr>
        <p:spPr>
          <a:xfrm>
            <a:off x="426574" y="2350377"/>
            <a:ext cx="6114230" cy="7083928"/>
          </a:xfrm>
          <a:custGeom>
            <a:avLst/>
            <a:gdLst/>
            <a:ahLst/>
            <a:cxnLst/>
            <a:rect l="l" t="t" r="r" b="b"/>
            <a:pathLst>
              <a:path w="6114230" h="7083928">
                <a:moveTo>
                  <a:pt x="0" y="0"/>
                </a:moveTo>
                <a:lnTo>
                  <a:pt x="6114230" y="0"/>
                </a:lnTo>
                <a:lnTo>
                  <a:pt x="6114230" y="7083928"/>
                </a:lnTo>
                <a:lnTo>
                  <a:pt x="0" y="70839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00043" y="2998501"/>
            <a:ext cx="3482714" cy="12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3"/>
              </a:lnSpc>
            </a:pPr>
            <a:r>
              <a:rPr lang="en-US" sz="4359" b="1" spc="-129">
                <a:solidFill>
                  <a:srgbClr val="F6F4F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SUBLÉXICOS</a:t>
            </a:r>
          </a:p>
          <a:p>
            <a:pPr algn="ctr">
              <a:lnSpc>
                <a:spcPts val="4793"/>
              </a:lnSpc>
            </a:pPr>
            <a:r>
              <a:rPr lang="en-US" sz="4359" b="1" spc="-129">
                <a:solidFill>
                  <a:srgbClr val="F6F4F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(FONOLÓGICOS)</a:t>
            </a:r>
          </a:p>
        </p:txBody>
      </p:sp>
      <p:sp>
        <p:nvSpPr>
          <p:cNvPr id="6" name="Freeform 6"/>
          <p:cNvSpPr/>
          <p:nvPr/>
        </p:nvSpPr>
        <p:spPr>
          <a:xfrm>
            <a:off x="1082842" y="4493047"/>
            <a:ext cx="4582938" cy="229572"/>
          </a:xfrm>
          <a:custGeom>
            <a:avLst/>
            <a:gdLst/>
            <a:ahLst/>
            <a:cxnLst/>
            <a:rect l="l" t="t" r="r" b="b"/>
            <a:pathLst>
              <a:path w="4582938" h="229572">
                <a:moveTo>
                  <a:pt x="0" y="0"/>
                </a:moveTo>
                <a:lnTo>
                  <a:pt x="4582938" y="0"/>
                </a:lnTo>
                <a:lnTo>
                  <a:pt x="4582938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09620" y="4632702"/>
            <a:ext cx="4230960" cy="354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0"/>
              </a:lnSpc>
            </a:pPr>
            <a:r>
              <a:rPr lang="en-US" sz="3304" spc="-98">
                <a:solidFill>
                  <a:srgbClr val="F6F4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Unidad letra y sonido</a:t>
            </a:r>
          </a:p>
          <a:p>
            <a:pPr algn="l">
              <a:lnSpc>
                <a:spcPts val="7270"/>
              </a:lnSpc>
            </a:pPr>
            <a:r>
              <a:rPr lang="en-US" sz="3304" spc="-98">
                <a:solidFill>
                  <a:srgbClr val="F6F4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Regla grafema a fonema</a:t>
            </a:r>
          </a:p>
          <a:p>
            <a:pPr algn="l">
              <a:lnSpc>
                <a:spcPts val="7270"/>
              </a:lnSpc>
            </a:pPr>
            <a:r>
              <a:rPr lang="en-US" sz="3304" spc="-98">
                <a:solidFill>
                  <a:srgbClr val="F6F4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Lectura lenta y silabeada</a:t>
            </a:r>
          </a:p>
          <a:p>
            <a:pPr algn="l">
              <a:lnSpc>
                <a:spcPts val="7270"/>
              </a:lnSpc>
            </a:pPr>
            <a:r>
              <a:rPr lang="en-US" sz="3304" spc="-98">
                <a:solidFill>
                  <a:srgbClr val="F6F4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Sirve para palabras nuevas</a:t>
            </a:r>
          </a:p>
        </p:txBody>
      </p:sp>
      <p:sp>
        <p:nvSpPr>
          <p:cNvPr id="8" name="Freeform 8"/>
          <p:cNvSpPr/>
          <p:nvPr/>
        </p:nvSpPr>
        <p:spPr>
          <a:xfrm>
            <a:off x="5654842" y="3848060"/>
            <a:ext cx="6322048" cy="3662216"/>
          </a:xfrm>
          <a:custGeom>
            <a:avLst/>
            <a:gdLst/>
            <a:ahLst/>
            <a:cxnLst/>
            <a:rect l="l" t="t" r="r" b="b"/>
            <a:pathLst>
              <a:path w="6322048" h="3662216">
                <a:moveTo>
                  <a:pt x="0" y="0"/>
                </a:moveTo>
                <a:lnTo>
                  <a:pt x="6322048" y="0"/>
                </a:lnTo>
                <a:lnTo>
                  <a:pt x="6322048" y="3662215"/>
                </a:lnTo>
                <a:lnTo>
                  <a:pt x="0" y="36622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347599" y="4868628"/>
            <a:ext cx="2868783" cy="17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0"/>
              </a:lnSpc>
            </a:pPr>
            <a:r>
              <a:rPr lang="en-US" sz="4183" b="1" spc="-124">
                <a:solidFill>
                  <a:srgbClr val="0A365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PUERTA</a:t>
            </a:r>
          </a:p>
          <a:p>
            <a:pPr algn="ctr">
              <a:lnSpc>
                <a:spcPts val="4600"/>
              </a:lnSpc>
            </a:pPr>
            <a:r>
              <a:rPr lang="en-US" sz="4183" b="1" spc="-124">
                <a:solidFill>
                  <a:srgbClr val="0A365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 ENTRADA</a:t>
            </a:r>
          </a:p>
          <a:p>
            <a:pPr algn="ctr">
              <a:lnSpc>
                <a:spcPts val="4600"/>
              </a:lnSpc>
            </a:pPr>
            <a:r>
              <a:rPr lang="en-US" sz="4183" spc="-124">
                <a:solidFill>
                  <a:srgbClr val="0A365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 la práctica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101866" y="2350377"/>
            <a:ext cx="6540804" cy="7083928"/>
          </a:xfrm>
          <a:custGeom>
            <a:avLst/>
            <a:gdLst/>
            <a:ahLst/>
            <a:cxnLst/>
            <a:rect l="l" t="t" r="r" b="b"/>
            <a:pathLst>
              <a:path w="6540804" h="7083928">
                <a:moveTo>
                  <a:pt x="0" y="0"/>
                </a:moveTo>
                <a:lnTo>
                  <a:pt x="6540804" y="0"/>
                </a:lnTo>
                <a:lnTo>
                  <a:pt x="6540804" y="7083928"/>
                </a:lnTo>
                <a:lnTo>
                  <a:pt x="0" y="70839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066327" y="3143380"/>
            <a:ext cx="2573970" cy="859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6"/>
              </a:lnSpc>
            </a:pPr>
            <a:r>
              <a:rPr lang="en-US" sz="6008" b="1" spc="-178">
                <a:solidFill>
                  <a:srgbClr val="F6F4F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LÉXICOS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747196" y="4285339"/>
            <a:ext cx="5239206" cy="437279"/>
          </a:xfrm>
          <a:custGeom>
            <a:avLst/>
            <a:gdLst/>
            <a:ahLst/>
            <a:cxnLst/>
            <a:rect l="l" t="t" r="r" b="b"/>
            <a:pathLst>
              <a:path w="5239206" h="437279">
                <a:moveTo>
                  <a:pt x="0" y="0"/>
                </a:moveTo>
                <a:lnTo>
                  <a:pt x="5239206" y="0"/>
                </a:lnTo>
                <a:lnTo>
                  <a:pt x="523920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896417" y="4938699"/>
            <a:ext cx="5150487" cy="3731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3102" spc="-92">
                <a:solidFill>
                  <a:srgbClr val="F6F4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Unidad la palabra completa</a:t>
            </a:r>
          </a:p>
          <a:p>
            <a:pPr algn="l">
              <a:lnSpc>
                <a:spcPts val="3723"/>
              </a:lnSpc>
            </a:pPr>
            <a:endParaRPr lang="en-US" sz="3102" spc="-92">
              <a:solidFill>
                <a:srgbClr val="F6F4F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>
              <a:lnSpc>
                <a:spcPts val="3723"/>
              </a:lnSpc>
            </a:pPr>
            <a:r>
              <a:rPr lang="en-US" sz="3102" spc="-92">
                <a:solidFill>
                  <a:srgbClr val="F6F4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Recupera la forma almacenada</a:t>
            </a:r>
          </a:p>
          <a:p>
            <a:pPr algn="l">
              <a:lnSpc>
                <a:spcPts val="3723"/>
              </a:lnSpc>
            </a:pPr>
            <a:endParaRPr lang="en-US" sz="3102" spc="-92">
              <a:solidFill>
                <a:srgbClr val="F6F4F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>
              <a:lnSpc>
                <a:spcPts val="3723"/>
              </a:lnSpc>
            </a:pPr>
            <a:r>
              <a:rPr lang="en-US" sz="3102" spc="-92">
                <a:solidFill>
                  <a:srgbClr val="F6F4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Lectura rápida y fluida</a:t>
            </a:r>
          </a:p>
          <a:p>
            <a:pPr algn="l">
              <a:lnSpc>
                <a:spcPts val="3723"/>
              </a:lnSpc>
            </a:pPr>
            <a:endParaRPr lang="en-US" sz="3102" spc="-92">
              <a:solidFill>
                <a:srgbClr val="F6F4F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>
              <a:lnSpc>
                <a:spcPts val="3723"/>
              </a:lnSpc>
            </a:pPr>
            <a:r>
              <a:rPr lang="en-US" sz="3102" spc="-92">
                <a:solidFill>
                  <a:srgbClr val="F6F4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Sirve para palabras conocidas con acceso directo al significado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43719" y="766380"/>
            <a:ext cx="9921845" cy="227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8"/>
              </a:lnSpc>
            </a:pPr>
            <a:r>
              <a:rPr lang="en-US" sz="8798" b="1">
                <a:solidFill>
                  <a:srgbClr val="0A3A6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4 • Las dos rutas para llegar al léxico</a:t>
            </a:r>
          </a:p>
        </p:txBody>
      </p:sp>
      <p:sp>
        <p:nvSpPr>
          <p:cNvPr id="4" name="Freeform 4"/>
          <p:cNvSpPr/>
          <p:nvPr/>
        </p:nvSpPr>
        <p:spPr>
          <a:xfrm>
            <a:off x="426574" y="5138034"/>
            <a:ext cx="2843828" cy="2579949"/>
          </a:xfrm>
          <a:custGeom>
            <a:avLst/>
            <a:gdLst/>
            <a:ahLst/>
            <a:cxnLst/>
            <a:rect l="l" t="t" r="r" b="b"/>
            <a:pathLst>
              <a:path w="2843828" h="2579949">
                <a:moveTo>
                  <a:pt x="0" y="0"/>
                </a:moveTo>
                <a:lnTo>
                  <a:pt x="2843828" y="0"/>
                </a:lnTo>
                <a:lnTo>
                  <a:pt x="2843828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22690" y="5812228"/>
            <a:ext cx="1924530" cy="1036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7"/>
              </a:lnSpc>
            </a:pPr>
            <a:r>
              <a:rPr lang="en-US" sz="6755" b="1" spc="-201">
                <a:solidFill>
                  <a:srgbClr val="0A3A6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CASA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4727" y="6836365"/>
            <a:ext cx="1760456" cy="375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2"/>
              </a:lnSpc>
            </a:pPr>
            <a:r>
              <a:rPr lang="en-US" sz="2443" b="1" spc="-72">
                <a:solidFill>
                  <a:srgbClr val="0A3A6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palabra escrita</a:t>
            </a:r>
          </a:p>
        </p:txBody>
      </p:sp>
      <p:sp>
        <p:nvSpPr>
          <p:cNvPr id="7" name="Freeform 7"/>
          <p:cNvSpPr/>
          <p:nvPr/>
        </p:nvSpPr>
        <p:spPr>
          <a:xfrm>
            <a:off x="3040708" y="4493047"/>
            <a:ext cx="1968804" cy="1945894"/>
          </a:xfrm>
          <a:custGeom>
            <a:avLst/>
            <a:gdLst/>
            <a:ahLst/>
            <a:cxnLst/>
            <a:rect l="l" t="t" r="r" b="b"/>
            <a:pathLst>
              <a:path w="1968804" h="1945894">
                <a:moveTo>
                  <a:pt x="0" y="0"/>
                </a:moveTo>
                <a:lnTo>
                  <a:pt x="1968804" y="0"/>
                </a:lnTo>
                <a:lnTo>
                  <a:pt x="1968804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40708" y="6635716"/>
            <a:ext cx="1531292" cy="1945894"/>
          </a:xfrm>
          <a:custGeom>
            <a:avLst/>
            <a:gdLst/>
            <a:ahLst/>
            <a:cxnLst/>
            <a:rect l="l" t="t" r="r" b="b"/>
            <a:pathLst>
              <a:path w="1531292" h="1945894">
                <a:moveTo>
                  <a:pt x="0" y="0"/>
                </a:moveTo>
                <a:lnTo>
                  <a:pt x="1531292" y="0"/>
                </a:lnTo>
                <a:lnTo>
                  <a:pt x="1531292" y="1945894"/>
                </a:lnTo>
                <a:lnTo>
                  <a:pt x="0" y="1945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092354" y="3421712"/>
            <a:ext cx="5239206" cy="655919"/>
          </a:xfrm>
          <a:custGeom>
            <a:avLst/>
            <a:gdLst/>
            <a:ahLst/>
            <a:cxnLst/>
            <a:rect l="l" t="t" r="r" b="b"/>
            <a:pathLst>
              <a:path w="5239206" h="655919">
                <a:moveTo>
                  <a:pt x="0" y="0"/>
                </a:moveTo>
                <a:lnTo>
                  <a:pt x="5239206" y="0"/>
                </a:lnTo>
                <a:lnTo>
                  <a:pt x="5239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614751" y="3592749"/>
            <a:ext cx="4107844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-68">
                <a:solidFill>
                  <a:srgbClr val="F0F0F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RUTA DIRECTA | visual u ortográfica</a:t>
            </a:r>
          </a:p>
        </p:txBody>
      </p:sp>
      <p:sp>
        <p:nvSpPr>
          <p:cNvPr id="11" name="Freeform 11"/>
          <p:cNvSpPr/>
          <p:nvPr/>
        </p:nvSpPr>
        <p:spPr>
          <a:xfrm>
            <a:off x="4779818" y="4066699"/>
            <a:ext cx="2187560" cy="1508614"/>
          </a:xfrm>
          <a:custGeom>
            <a:avLst/>
            <a:gdLst/>
            <a:ahLst/>
            <a:cxnLst/>
            <a:rect l="l" t="t" r="r" b="b"/>
            <a:pathLst>
              <a:path w="2187560" h="1508614">
                <a:moveTo>
                  <a:pt x="0" y="0"/>
                </a:moveTo>
                <a:lnTo>
                  <a:pt x="2187560" y="0"/>
                </a:lnTo>
                <a:lnTo>
                  <a:pt x="2187560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488197" y="4404679"/>
            <a:ext cx="936166" cy="92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8"/>
              </a:lnSpc>
            </a:pPr>
            <a:r>
              <a:rPr lang="en-US" sz="2271" spc="-67">
                <a:solidFill>
                  <a:srgbClr val="0A3A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golpe de</a:t>
            </a:r>
          </a:p>
          <a:p>
            <a:pPr algn="ctr">
              <a:lnSpc>
                <a:spcPts val="2498"/>
              </a:lnSpc>
            </a:pPr>
            <a:r>
              <a:rPr lang="en-US" sz="2271" spc="-67">
                <a:solidFill>
                  <a:srgbClr val="0A3A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vista</a:t>
            </a:r>
          </a:p>
          <a:p>
            <a:pPr algn="ctr">
              <a:lnSpc>
                <a:spcPts val="2498"/>
              </a:lnSpc>
            </a:pPr>
            <a:r>
              <a:rPr lang="en-US" sz="2271" spc="-67">
                <a:solidFill>
                  <a:srgbClr val="0A3A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CASA</a:t>
            </a:r>
          </a:p>
        </p:txBody>
      </p:sp>
      <p:sp>
        <p:nvSpPr>
          <p:cNvPr id="13" name="Freeform 13"/>
          <p:cNvSpPr/>
          <p:nvPr/>
        </p:nvSpPr>
        <p:spPr>
          <a:xfrm>
            <a:off x="6956440" y="4711687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393952" y="4066699"/>
            <a:ext cx="2406316" cy="1508614"/>
          </a:xfrm>
          <a:custGeom>
            <a:avLst/>
            <a:gdLst/>
            <a:ahLst/>
            <a:cxnLst/>
            <a:rect l="l" t="t" r="r" b="b"/>
            <a:pathLst>
              <a:path w="2406316" h="1508614">
                <a:moveTo>
                  <a:pt x="0" y="0"/>
                </a:moveTo>
                <a:lnTo>
                  <a:pt x="2406316" y="0"/>
                </a:lnTo>
                <a:lnTo>
                  <a:pt x="240631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878873" y="4404679"/>
            <a:ext cx="1512627" cy="92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8"/>
              </a:lnSpc>
            </a:pPr>
            <a:r>
              <a:rPr lang="en-US" sz="2271" spc="-67">
                <a:solidFill>
                  <a:srgbClr val="0A3A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 reconoce</a:t>
            </a:r>
          </a:p>
          <a:p>
            <a:pPr algn="ctr">
              <a:lnSpc>
                <a:spcPts val="2498"/>
              </a:lnSpc>
            </a:pPr>
            <a:r>
              <a:rPr lang="en-US" sz="2271" spc="-67">
                <a:solidFill>
                  <a:srgbClr val="0A3A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 el almacén</a:t>
            </a:r>
          </a:p>
          <a:p>
            <a:pPr algn="ctr">
              <a:lnSpc>
                <a:spcPts val="2498"/>
              </a:lnSpc>
            </a:pPr>
            <a:r>
              <a:rPr lang="en-US" sz="2271" spc="-67">
                <a:solidFill>
                  <a:srgbClr val="0A3A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 palabras</a:t>
            </a:r>
          </a:p>
        </p:txBody>
      </p:sp>
      <p:sp>
        <p:nvSpPr>
          <p:cNvPr id="16" name="Freeform 16"/>
          <p:cNvSpPr/>
          <p:nvPr/>
        </p:nvSpPr>
        <p:spPr>
          <a:xfrm>
            <a:off x="9789330" y="4711687"/>
            <a:ext cx="667206" cy="437279"/>
          </a:xfrm>
          <a:custGeom>
            <a:avLst/>
            <a:gdLst/>
            <a:ahLst/>
            <a:cxnLst/>
            <a:rect l="l" t="t" r="r" b="b"/>
            <a:pathLst>
              <a:path w="667206" h="437279">
                <a:moveTo>
                  <a:pt x="0" y="0"/>
                </a:moveTo>
                <a:lnTo>
                  <a:pt x="667206" y="0"/>
                </a:lnTo>
                <a:lnTo>
                  <a:pt x="66720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226842" y="4066699"/>
            <a:ext cx="2406316" cy="1508614"/>
          </a:xfrm>
          <a:custGeom>
            <a:avLst/>
            <a:gdLst/>
            <a:ahLst/>
            <a:cxnLst/>
            <a:rect l="l" t="t" r="r" b="b"/>
            <a:pathLst>
              <a:path w="2406316" h="1508614">
                <a:moveTo>
                  <a:pt x="0" y="0"/>
                </a:moveTo>
                <a:lnTo>
                  <a:pt x="2406316" y="0"/>
                </a:lnTo>
                <a:lnTo>
                  <a:pt x="240631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806926" y="4707251"/>
            <a:ext cx="1228646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spc="-68">
                <a:solidFill>
                  <a:srgbClr val="0A3A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significado</a:t>
            </a:r>
          </a:p>
        </p:txBody>
      </p:sp>
      <p:sp>
        <p:nvSpPr>
          <p:cNvPr id="19" name="Freeform 19"/>
          <p:cNvSpPr/>
          <p:nvPr/>
        </p:nvSpPr>
        <p:spPr>
          <a:xfrm>
            <a:off x="12403464" y="4711687"/>
            <a:ext cx="667206" cy="437279"/>
          </a:xfrm>
          <a:custGeom>
            <a:avLst/>
            <a:gdLst/>
            <a:ahLst/>
            <a:cxnLst/>
            <a:rect l="l" t="t" r="r" b="b"/>
            <a:pathLst>
              <a:path w="667206" h="437279">
                <a:moveTo>
                  <a:pt x="0" y="0"/>
                </a:moveTo>
                <a:lnTo>
                  <a:pt x="667206" y="0"/>
                </a:lnTo>
                <a:lnTo>
                  <a:pt x="66720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059732" y="4066699"/>
            <a:ext cx="1968804" cy="1508614"/>
          </a:xfrm>
          <a:custGeom>
            <a:avLst/>
            <a:gdLst/>
            <a:ahLst/>
            <a:cxnLst/>
            <a:rect l="l" t="t" r="r" b="b"/>
            <a:pathLst>
              <a:path w="1968804" h="1508614">
                <a:moveTo>
                  <a:pt x="0" y="0"/>
                </a:moveTo>
                <a:lnTo>
                  <a:pt x="1968804" y="0"/>
                </a:lnTo>
                <a:lnTo>
                  <a:pt x="1968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3611567" y="4707251"/>
            <a:ext cx="762863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spc="-68">
                <a:solidFill>
                  <a:srgbClr val="0A3A6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lectura</a:t>
            </a:r>
          </a:p>
        </p:txBody>
      </p:sp>
      <p:sp>
        <p:nvSpPr>
          <p:cNvPr id="22" name="Freeform 22"/>
          <p:cNvSpPr/>
          <p:nvPr/>
        </p:nvSpPr>
        <p:spPr>
          <a:xfrm>
            <a:off x="14798842" y="4493047"/>
            <a:ext cx="1750048" cy="874559"/>
          </a:xfrm>
          <a:custGeom>
            <a:avLst/>
            <a:gdLst/>
            <a:ahLst/>
            <a:cxnLst/>
            <a:rect l="l" t="t" r="r" b="b"/>
            <a:pathLst>
              <a:path w="1750048" h="874559">
                <a:moveTo>
                  <a:pt x="0" y="0"/>
                </a:moveTo>
                <a:lnTo>
                  <a:pt x="1750048" y="0"/>
                </a:lnTo>
                <a:lnTo>
                  <a:pt x="1750048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5236354" y="5138034"/>
            <a:ext cx="2625072" cy="2579949"/>
          </a:xfrm>
          <a:custGeom>
            <a:avLst/>
            <a:gdLst/>
            <a:ahLst/>
            <a:cxnLst/>
            <a:rect l="l" t="t" r="r" b="b"/>
            <a:pathLst>
              <a:path w="2625072" h="2579949">
                <a:moveTo>
                  <a:pt x="0" y="0"/>
                </a:moveTo>
                <a:lnTo>
                  <a:pt x="2625072" y="0"/>
                </a:lnTo>
                <a:lnTo>
                  <a:pt x="2625072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5559997" y="5708278"/>
            <a:ext cx="1789835" cy="155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4"/>
              </a:lnSpc>
            </a:pPr>
            <a:r>
              <a:rPr lang="en-US" sz="3234" b="1" spc="-96">
                <a:solidFill>
                  <a:srgbClr val="F0F0F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ALMACÉN</a:t>
            </a:r>
          </a:p>
          <a:p>
            <a:pPr algn="ctr">
              <a:lnSpc>
                <a:spcPts val="4204"/>
              </a:lnSpc>
            </a:pPr>
            <a:r>
              <a:rPr lang="en-US" sz="3234" b="1" spc="-96">
                <a:solidFill>
                  <a:srgbClr val="F0F0F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</a:t>
            </a:r>
          </a:p>
          <a:p>
            <a:pPr algn="ctr">
              <a:lnSpc>
                <a:spcPts val="4204"/>
              </a:lnSpc>
            </a:pPr>
            <a:r>
              <a:rPr lang="en-US" sz="3234" b="1" spc="-96">
                <a:solidFill>
                  <a:srgbClr val="F0F0F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PALABRAS</a:t>
            </a:r>
          </a:p>
        </p:txBody>
      </p:sp>
      <p:sp>
        <p:nvSpPr>
          <p:cNvPr id="25" name="Freeform 25"/>
          <p:cNvSpPr/>
          <p:nvPr/>
        </p:nvSpPr>
        <p:spPr>
          <a:xfrm>
            <a:off x="14798842" y="7707051"/>
            <a:ext cx="1750048" cy="874559"/>
          </a:xfrm>
          <a:custGeom>
            <a:avLst/>
            <a:gdLst/>
            <a:ahLst/>
            <a:cxnLst/>
            <a:rect l="l" t="t" r="r" b="b"/>
            <a:pathLst>
              <a:path w="1750048" h="874559">
                <a:moveTo>
                  <a:pt x="0" y="0"/>
                </a:moveTo>
                <a:lnTo>
                  <a:pt x="1750048" y="0"/>
                </a:lnTo>
                <a:lnTo>
                  <a:pt x="1750048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6842089" y="5791631"/>
            <a:ext cx="4230738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-68">
                <a:solidFill>
                  <a:srgbClr val="0A3A6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para palabras conocidas o frecuentes</a:t>
            </a:r>
          </a:p>
        </p:txBody>
      </p:sp>
      <p:sp>
        <p:nvSpPr>
          <p:cNvPr id="27" name="Freeform 27"/>
          <p:cNvSpPr/>
          <p:nvPr/>
        </p:nvSpPr>
        <p:spPr>
          <a:xfrm>
            <a:off x="5873598" y="6635716"/>
            <a:ext cx="5884536" cy="874559"/>
          </a:xfrm>
          <a:custGeom>
            <a:avLst/>
            <a:gdLst/>
            <a:ahLst/>
            <a:cxnLst/>
            <a:rect l="l" t="t" r="r" b="b"/>
            <a:pathLst>
              <a:path w="5884536" h="874559">
                <a:moveTo>
                  <a:pt x="0" y="0"/>
                </a:moveTo>
                <a:lnTo>
                  <a:pt x="5884536" y="0"/>
                </a:lnTo>
                <a:lnTo>
                  <a:pt x="588453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4353244" y="7499343"/>
            <a:ext cx="1968804" cy="1508614"/>
          </a:xfrm>
          <a:custGeom>
            <a:avLst/>
            <a:gdLst/>
            <a:ahLst/>
            <a:cxnLst/>
            <a:rect l="l" t="t" r="r" b="b"/>
            <a:pathLst>
              <a:path w="1968804" h="1508614">
                <a:moveTo>
                  <a:pt x="0" y="0"/>
                </a:moveTo>
                <a:lnTo>
                  <a:pt x="1968804" y="0"/>
                </a:lnTo>
                <a:lnTo>
                  <a:pt x="1968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4672489" y="7913855"/>
            <a:ext cx="1496021" cy="616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8"/>
              </a:lnSpc>
            </a:pPr>
            <a:r>
              <a:rPr lang="en-US" sz="2271" b="1" spc="-67">
                <a:solidFill>
                  <a:srgbClr val="6D311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letra por letra</a:t>
            </a:r>
          </a:p>
          <a:p>
            <a:pPr algn="ctr">
              <a:lnSpc>
                <a:spcPts val="2498"/>
              </a:lnSpc>
            </a:pPr>
            <a:r>
              <a:rPr lang="en-US" sz="2271" b="1" spc="-67">
                <a:solidFill>
                  <a:srgbClr val="6D311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 • a • s • a</a:t>
            </a:r>
          </a:p>
        </p:txBody>
      </p:sp>
      <p:sp>
        <p:nvSpPr>
          <p:cNvPr id="30" name="Freeform 30"/>
          <p:cNvSpPr/>
          <p:nvPr/>
        </p:nvSpPr>
        <p:spPr>
          <a:xfrm>
            <a:off x="6311110" y="7925691"/>
            <a:ext cx="448450" cy="655919"/>
          </a:xfrm>
          <a:custGeom>
            <a:avLst/>
            <a:gdLst/>
            <a:ahLst/>
            <a:cxnLst/>
            <a:rect l="l" t="t" r="r" b="b"/>
            <a:pathLst>
              <a:path w="448450" h="655919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6529866" y="7499343"/>
            <a:ext cx="1968804" cy="1508614"/>
          </a:xfrm>
          <a:custGeom>
            <a:avLst/>
            <a:gdLst/>
            <a:ahLst/>
            <a:cxnLst/>
            <a:rect l="l" t="t" r="r" b="b"/>
            <a:pathLst>
              <a:path w="1968804" h="1508614">
                <a:moveTo>
                  <a:pt x="0" y="0"/>
                </a:moveTo>
                <a:lnTo>
                  <a:pt x="1968804" y="0"/>
                </a:lnTo>
                <a:lnTo>
                  <a:pt x="1968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6921004" y="7913855"/>
            <a:ext cx="1285240" cy="616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8"/>
              </a:lnSpc>
            </a:pPr>
            <a:r>
              <a:rPr lang="en-US" sz="2271" b="1" spc="-67">
                <a:solidFill>
                  <a:srgbClr val="6D311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 cada letra</a:t>
            </a:r>
          </a:p>
          <a:p>
            <a:pPr algn="ctr">
              <a:lnSpc>
                <a:spcPts val="2498"/>
              </a:lnSpc>
            </a:pPr>
            <a:r>
              <a:rPr lang="en-US" sz="2271" b="1" spc="-67">
                <a:solidFill>
                  <a:srgbClr val="6D311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su sonido</a:t>
            </a:r>
          </a:p>
        </p:txBody>
      </p:sp>
      <p:sp>
        <p:nvSpPr>
          <p:cNvPr id="33" name="Freeform 33"/>
          <p:cNvSpPr/>
          <p:nvPr/>
        </p:nvSpPr>
        <p:spPr>
          <a:xfrm>
            <a:off x="8487732" y="7925691"/>
            <a:ext cx="448450" cy="655919"/>
          </a:xfrm>
          <a:custGeom>
            <a:avLst/>
            <a:gdLst/>
            <a:ahLst/>
            <a:cxnLst/>
            <a:rect l="l" t="t" r="r" b="b"/>
            <a:pathLst>
              <a:path w="448450" h="655919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8706488" y="7499343"/>
            <a:ext cx="1968804" cy="1508614"/>
          </a:xfrm>
          <a:custGeom>
            <a:avLst/>
            <a:gdLst/>
            <a:ahLst/>
            <a:cxnLst/>
            <a:rect l="l" t="t" r="r" b="b"/>
            <a:pathLst>
              <a:path w="1968804" h="1508614">
                <a:moveTo>
                  <a:pt x="0" y="0"/>
                </a:moveTo>
                <a:lnTo>
                  <a:pt x="1968804" y="0"/>
                </a:lnTo>
                <a:lnTo>
                  <a:pt x="1968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180454" y="7913855"/>
            <a:ext cx="1266902" cy="616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8"/>
              </a:lnSpc>
            </a:pPr>
            <a:r>
              <a:rPr lang="en-US" sz="2271" b="1" spc="-67">
                <a:solidFill>
                  <a:srgbClr val="6D311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se unen</a:t>
            </a:r>
          </a:p>
          <a:p>
            <a:pPr algn="ctr">
              <a:lnSpc>
                <a:spcPts val="2498"/>
              </a:lnSpc>
            </a:pPr>
            <a:r>
              <a:rPr lang="en-US" sz="2271" b="1" spc="-67">
                <a:solidFill>
                  <a:srgbClr val="6D311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los sonidos</a:t>
            </a:r>
          </a:p>
        </p:txBody>
      </p:sp>
      <p:sp>
        <p:nvSpPr>
          <p:cNvPr id="36" name="Freeform 36"/>
          <p:cNvSpPr/>
          <p:nvPr/>
        </p:nvSpPr>
        <p:spPr>
          <a:xfrm>
            <a:off x="10664354" y="7925691"/>
            <a:ext cx="448450" cy="655919"/>
          </a:xfrm>
          <a:custGeom>
            <a:avLst/>
            <a:gdLst/>
            <a:ahLst/>
            <a:cxnLst/>
            <a:rect l="l" t="t" r="r" b="b"/>
            <a:pathLst>
              <a:path w="448450" h="655919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0883110" y="7499343"/>
            <a:ext cx="1968804" cy="1508614"/>
          </a:xfrm>
          <a:custGeom>
            <a:avLst/>
            <a:gdLst/>
            <a:ahLst/>
            <a:cxnLst/>
            <a:rect l="l" t="t" r="r" b="b"/>
            <a:pathLst>
              <a:path w="1968804" h="1508614">
                <a:moveTo>
                  <a:pt x="0" y="0"/>
                </a:moveTo>
                <a:lnTo>
                  <a:pt x="1968804" y="0"/>
                </a:lnTo>
                <a:lnTo>
                  <a:pt x="1968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2622220" y="7925691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3059732" y="7499343"/>
            <a:ext cx="1968804" cy="1508614"/>
          </a:xfrm>
          <a:custGeom>
            <a:avLst/>
            <a:gdLst/>
            <a:ahLst/>
            <a:cxnLst/>
            <a:rect l="l" t="t" r="r" b="b"/>
            <a:pathLst>
              <a:path w="1968804" h="1508614">
                <a:moveTo>
                  <a:pt x="0" y="0"/>
                </a:moveTo>
                <a:lnTo>
                  <a:pt x="1968804" y="0"/>
                </a:lnTo>
                <a:lnTo>
                  <a:pt x="1968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5266409" y="9074895"/>
            <a:ext cx="7687495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-68">
                <a:solidFill>
                  <a:srgbClr val="E887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para palabras desconocidas, poco frecuentes o inventadas (BRANU)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504365" y="6951316"/>
            <a:ext cx="4538643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-68">
                <a:solidFill>
                  <a:srgbClr val="F8F1E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RUTA INDIRECTA | auditiva o fonológica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264621" y="8050757"/>
            <a:ext cx="1253551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-68">
                <a:solidFill>
                  <a:srgbClr val="6D311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significado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600820" y="8050757"/>
            <a:ext cx="784359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-68">
                <a:solidFill>
                  <a:srgbClr val="6D311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lectura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1673" y="611799"/>
            <a:ext cx="12410837" cy="1103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43"/>
              </a:lnSpc>
            </a:pPr>
            <a:r>
              <a:rPr lang="en-US" sz="7769" b="1" spc="-155">
                <a:solidFill>
                  <a:srgbClr val="0A3A5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5 • Cómo se relacionan las rutas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8729" y="1808511"/>
            <a:ext cx="6705222" cy="498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3"/>
              </a:lnSpc>
            </a:pPr>
            <a:r>
              <a:rPr lang="en-US" sz="3577" spc="-71">
                <a:solidFill>
                  <a:srgbClr val="0A3A5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 la práctica cambia el protagonista</a:t>
            </a:r>
          </a:p>
        </p:txBody>
      </p:sp>
      <p:sp>
        <p:nvSpPr>
          <p:cNvPr id="5" name="Freeform 5"/>
          <p:cNvSpPr/>
          <p:nvPr/>
        </p:nvSpPr>
        <p:spPr>
          <a:xfrm>
            <a:off x="1082842" y="2569017"/>
            <a:ext cx="4145426" cy="1508614"/>
          </a:xfrm>
          <a:custGeom>
            <a:avLst/>
            <a:gdLst/>
            <a:ahLst/>
            <a:cxnLst/>
            <a:rect l="l" t="t" r="r" b="b"/>
            <a:pathLst>
              <a:path w="4145426" h="1508614">
                <a:moveTo>
                  <a:pt x="0" y="0"/>
                </a:moveTo>
                <a:lnTo>
                  <a:pt x="4145426" y="0"/>
                </a:lnTo>
                <a:lnTo>
                  <a:pt x="414542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61530" y="2860303"/>
            <a:ext cx="1944890" cy="84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2759" b="1" spc="-55">
                <a:solidFill>
                  <a:srgbClr val="F8F1E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Aparece una</a:t>
            </a:r>
          </a:p>
          <a:p>
            <a:pPr algn="ctr">
              <a:lnSpc>
                <a:spcPts val="3312"/>
              </a:lnSpc>
            </a:pPr>
            <a:r>
              <a:rPr lang="en-US" sz="2759" b="1" spc="-55">
                <a:solidFill>
                  <a:srgbClr val="F8F1E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palabra nueva</a:t>
            </a:r>
          </a:p>
        </p:txBody>
      </p:sp>
      <p:sp>
        <p:nvSpPr>
          <p:cNvPr id="7" name="Freeform 7"/>
          <p:cNvSpPr/>
          <p:nvPr/>
        </p:nvSpPr>
        <p:spPr>
          <a:xfrm>
            <a:off x="3040708" y="3848060"/>
            <a:ext cx="448450" cy="655919"/>
          </a:xfrm>
          <a:custGeom>
            <a:avLst/>
            <a:gdLst/>
            <a:ahLst/>
            <a:cxnLst/>
            <a:rect l="l" t="t" r="r" b="b"/>
            <a:pathLst>
              <a:path w="448450" h="655919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82842" y="4285339"/>
            <a:ext cx="4145426" cy="1508614"/>
          </a:xfrm>
          <a:custGeom>
            <a:avLst/>
            <a:gdLst/>
            <a:ahLst/>
            <a:cxnLst/>
            <a:rect l="l" t="t" r="r" b="b"/>
            <a:pathLst>
              <a:path w="4145426" h="1508614">
                <a:moveTo>
                  <a:pt x="0" y="0"/>
                </a:moveTo>
                <a:lnTo>
                  <a:pt x="4145426" y="0"/>
                </a:lnTo>
                <a:lnTo>
                  <a:pt x="414542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90792" y="4682665"/>
            <a:ext cx="1886368" cy="84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2759" b="1" spc="-55">
                <a:solidFill>
                  <a:srgbClr val="F8F1E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Se decodifica</a:t>
            </a:r>
          </a:p>
          <a:p>
            <a:pPr algn="ctr">
              <a:lnSpc>
                <a:spcPts val="3312"/>
              </a:lnSpc>
            </a:pPr>
            <a:r>
              <a:rPr lang="en-US" sz="2759" b="1" spc="-55">
                <a:solidFill>
                  <a:srgbClr val="F8F1E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letra por letra</a:t>
            </a:r>
          </a:p>
        </p:txBody>
      </p:sp>
      <p:sp>
        <p:nvSpPr>
          <p:cNvPr id="10" name="Freeform 10"/>
          <p:cNvSpPr/>
          <p:nvPr/>
        </p:nvSpPr>
        <p:spPr>
          <a:xfrm>
            <a:off x="3040708" y="5783021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82842" y="6209369"/>
            <a:ext cx="4145426" cy="1508614"/>
          </a:xfrm>
          <a:custGeom>
            <a:avLst/>
            <a:gdLst/>
            <a:ahLst/>
            <a:cxnLst/>
            <a:rect l="l" t="t" r="r" b="b"/>
            <a:pathLst>
              <a:path w="4145426" h="1508614">
                <a:moveTo>
                  <a:pt x="0" y="0"/>
                </a:moveTo>
                <a:lnTo>
                  <a:pt x="4145426" y="0"/>
                </a:lnTo>
                <a:lnTo>
                  <a:pt x="414542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668231" y="6489966"/>
            <a:ext cx="3131490" cy="84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2759" b="1" spc="-55">
                <a:solidFill>
                  <a:srgbClr val="F8F1E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Tras una o dos veces,</a:t>
            </a:r>
          </a:p>
          <a:p>
            <a:pPr algn="ctr">
              <a:lnSpc>
                <a:spcPts val="3312"/>
              </a:lnSpc>
            </a:pPr>
            <a:r>
              <a:rPr lang="en-US" sz="2759" b="1" spc="-55">
                <a:solidFill>
                  <a:srgbClr val="F8F1E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se registra en el léxico</a:t>
            </a:r>
          </a:p>
        </p:txBody>
      </p:sp>
      <p:sp>
        <p:nvSpPr>
          <p:cNvPr id="13" name="Freeform 13"/>
          <p:cNvSpPr/>
          <p:nvPr/>
        </p:nvSpPr>
        <p:spPr>
          <a:xfrm>
            <a:off x="3040708" y="7499343"/>
            <a:ext cx="448450" cy="644987"/>
          </a:xfrm>
          <a:custGeom>
            <a:avLst/>
            <a:gdLst/>
            <a:ahLst/>
            <a:cxnLst/>
            <a:rect l="l" t="t" r="r" b="b"/>
            <a:pathLst>
              <a:path w="448450" h="644987">
                <a:moveTo>
                  <a:pt x="0" y="0"/>
                </a:moveTo>
                <a:lnTo>
                  <a:pt x="448450" y="0"/>
                </a:lnTo>
                <a:lnTo>
                  <a:pt x="448450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82842" y="7925691"/>
            <a:ext cx="4145426" cy="1508614"/>
          </a:xfrm>
          <a:custGeom>
            <a:avLst/>
            <a:gdLst/>
            <a:ahLst/>
            <a:cxnLst/>
            <a:rect l="l" t="t" r="r" b="b"/>
            <a:pathLst>
              <a:path w="4145426" h="1508614">
                <a:moveTo>
                  <a:pt x="0" y="0"/>
                </a:moveTo>
                <a:lnTo>
                  <a:pt x="4145426" y="0"/>
                </a:lnTo>
                <a:lnTo>
                  <a:pt x="414542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49751" y="8312327"/>
            <a:ext cx="2768450" cy="84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2759" b="1" spc="-55">
                <a:solidFill>
                  <a:srgbClr val="F8F1E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Ahora es</a:t>
            </a:r>
          </a:p>
          <a:p>
            <a:pPr algn="ctr">
              <a:lnSpc>
                <a:spcPts val="3312"/>
              </a:lnSpc>
            </a:pPr>
            <a:r>
              <a:rPr lang="en-US" sz="2759" b="1" spc="-55">
                <a:solidFill>
                  <a:srgbClr val="F8F1E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una palabra familiar</a:t>
            </a:r>
          </a:p>
        </p:txBody>
      </p:sp>
      <p:sp>
        <p:nvSpPr>
          <p:cNvPr id="16" name="Freeform 16"/>
          <p:cNvSpPr/>
          <p:nvPr/>
        </p:nvSpPr>
        <p:spPr>
          <a:xfrm>
            <a:off x="6092354" y="2569017"/>
            <a:ext cx="229694" cy="6865288"/>
          </a:xfrm>
          <a:custGeom>
            <a:avLst/>
            <a:gdLst/>
            <a:ahLst/>
            <a:cxnLst/>
            <a:rect l="l" t="t" r="r" b="b"/>
            <a:pathLst>
              <a:path w="229694" h="6865288">
                <a:moveTo>
                  <a:pt x="0" y="0"/>
                </a:moveTo>
                <a:lnTo>
                  <a:pt x="229694" y="0"/>
                </a:lnTo>
                <a:lnTo>
                  <a:pt x="229694" y="6865288"/>
                </a:lnTo>
                <a:lnTo>
                  <a:pt x="0" y="68652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311129" y="2869828"/>
            <a:ext cx="8265234" cy="402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5"/>
              </a:lnSpc>
            </a:pPr>
            <a:r>
              <a:rPr lang="en-US" sz="2654" spc="-53">
                <a:solidFill>
                  <a:srgbClr val="0A3A5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Relación entre las rutas a medida que crece la habilidad lectora</a:t>
            </a:r>
          </a:p>
        </p:txBody>
      </p:sp>
      <p:sp>
        <p:nvSpPr>
          <p:cNvPr id="18" name="Freeform 18"/>
          <p:cNvSpPr/>
          <p:nvPr/>
        </p:nvSpPr>
        <p:spPr>
          <a:xfrm>
            <a:off x="7175196" y="3640352"/>
            <a:ext cx="229694" cy="4941258"/>
          </a:xfrm>
          <a:custGeom>
            <a:avLst/>
            <a:gdLst/>
            <a:ahLst/>
            <a:cxnLst/>
            <a:rect l="l" t="t" r="r" b="b"/>
            <a:pathLst>
              <a:path w="229694" h="4941258">
                <a:moveTo>
                  <a:pt x="0" y="0"/>
                </a:moveTo>
                <a:lnTo>
                  <a:pt x="229694" y="0"/>
                </a:lnTo>
                <a:lnTo>
                  <a:pt x="229694" y="4941258"/>
                </a:lnTo>
                <a:lnTo>
                  <a:pt x="0" y="49412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175196" y="8352038"/>
            <a:ext cx="8728364" cy="437279"/>
          </a:xfrm>
          <a:custGeom>
            <a:avLst/>
            <a:gdLst/>
            <a:ahLst/>
            <a:cxnLst/>
            <a:rect l="l" t="t" r="r" b="b"/>
            <a:pathLst>
              <a:path w="8728364" h="437279">
                <a:moveTo>
                  <a:pt x="0" y="0"/>
                </a:moveTo>
                <a:lnTo>
                  <a:pt x="8728364" y="0"/>
                </a:lnTo>
                <a:lnTo>
                  <a:pt x="8728364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831464" y="4066699"/>
            <a:ext cx="7197072" cy="4077631"/>
          </a:xfrm>
          <a:custGeom>
            <a:avLst/>
            <a:gdLst/>
            <a:ahLst/>
            <a:cxnLst/>
            <a:rect l="l" t="t" r="r" b="b"/>
            <a:pathLst>
              <a:path w="7197072" h="4077631">
                <a:moveTo>
                  <a:pt x="0" y="0"/>
                </a:moveTo>
                <a:lnTo>
                  <a:pt x="7197072" y="0"/>
                </a:lnTo>
                <a:lnTo>
                  <a:pt x="7197072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5388412" y="3809136"/>
            <a:ext cx="1529905" cy="84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2"/>
              </a:lnSpc>
            </a:pPr>
            <a:r>
              <a:rPr lang="en-US" sz="2759" b="1" spc="-55">
                <a:solidFill>
                  <a:srgbClr val="0A3A5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Ruta léxica</a:t>
            </a:r>
          </a:p>
          <a:p>
            <a:pPr algn="l">
              <a:lnSpc>
                <a:spcPts val="3312"/>
              </a:lnSpc>
            </a:pPr>
            <a:r>
              <a:rPr lang="en-US" sz="2759" spc="-55">
                <a:solidFill>
                  <a:srgbClr val="0A3A5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 fluidez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381839" y="7227947"/>
            <a:ext cx="2187156" cy="84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2"/>
              </a:lnSpc>
            </a:pPr>
            <a:r>
              <a:rPr lang="en-US" sz="2759" b="1" spc="-55">
                <a:solidFill>
                  <a:srgbClr val="F0711C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Ruta fonológica</a:t>
            </a:r>
          </a:p>
          <a:p>
            <a:pPr algn="l">
              <a:lnSpc>
                <a:spcPts val="3312"/>
              </a:lnSpc>
            </a:pPr>
            <a:r>
              <a:rPr lang="en-US" sz="2759" spc="-55">
                <a:solidFill>
                  <a:srgbClr val="0A3A5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abre la puerta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75473" y="8833921"/>
            <a:ext cx="4296372" cy="402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5"/>
              </a:lnSpc>
            </a:pPr>
            <a:r>
              <a:rPr lang="en-US" sz="2654" spc="-53">
                <a:solidFill>
                  <a:srgbClr val="0A3A5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Desarrollo de la habilidad lectora</a:t>
            </a:r>
          </a:p>
        </p:txBody>
      </p:sp>
      <p:sp>
        <p:nvSpPr>
          <p:cNvPr id="24" name="TextBox 24"/>
          <p:cNvSpPr txBox="1"/>
          <p:nvPr/>
        </p:nvSpPr>
        <p:spPr>
          <a:xfrm rot="-5400000">
            <a:off x="5344590" y="5947002"/>
            <a:ext cx="2958359" cy="402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5"/>
              </a:lnSpc>
            </a:pPr>
            <a:r>
              <a:rPr lang="en-US" sz="2654" spc="-53">
                <a:solidFill>
                  <a:srgbClr val="0A3A5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Influencia en la lectura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29924" y="536456"/>
            <a:ext cx="12017014" cy="1025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7"/>
              </a:lnSpc>
            </a:pPr>
            <a:r>
              <a:rPr lang="en-US" sz="7264" b="1" spc="-145">
                <a:solidFill>
                  <a:srgbClr val="10223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6 • Los errores como información</a:t>
            </a:r>
          </a:p>
        </p:txBody>
      </p:sp>
      <p:sp>
        <p:nvSpPr>
          <p:cNvPr id="4" name="Freeform 4"/>
          <p:cNvSpPr/>
          <p:nvPr/>
        </p:nvSpPr>
        <p:spPr>
          <a:xfrm>
            <a:off x="864086" y="1705390"/>
            <a:ext cx="7853340" cy="6438940"/>
          </a:xfrm>
          <a:custGeom>
            <a:avLst/>
            <a:gdLst/>
            <a:ahLst/>
            <a:cxnLst/>
            <a:rect l="l" t="t" r="r" b="b"/>
            <a:pathLst>
              <a:path w="7853340" h="6438940">
                <a:moveTo>
                  <a:pt x="0" y="0"/>
                </a:moveTo>
                <a:lnTo>
                  <a:pt x="7853340" y="0"/>
                </a:lnTo>
                <a:lnTo>
                  <a:pt x="7853340" y="6438940"/>
                </a:lnTo>
                <a:lnTo>
                  <a:pt x="0" y="64389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01598" y="1924030"/>
            <a:ext cx="6978316" cy="863627"/>
          </a:xfrm>
          <a:custGeom>
            <a:avLst/>
            <a:gdLst/>
            <a:ahLst/>
            <a:cxnLst/>
            <a:rect l="l" t="t" r="r" b="b"/>
            <a:pathLst>
              <a:path w="6978316" h="863627">
                <a:moveTo>
                  <a:pt x="0" y="0"/>
                </a:moveTo>
                <a:lnTo>
                  <a:pt x="6978316" y="0"/>
                </a:lnTo>
                <a:lnTo>
                  <a:pt x="697831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003556" y="2111311"/>
            <a:ext cx="3423174" cy="503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5"/>
              </a:lnSpc>
            </a:pPr>
            <a:r>
              <a:rPr lang="en-US" sz="3403" b="1" spc="-68">
                <a:solidFill>
                  <a:srgbClr val="F5F5E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 falla la ruta visual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4583" y="2759030"/>
            <a:ext cx="5841119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decodifica, pero no reconoce de un vistazo</a:t>
            </a:r>
          </a:p>
        </p:txBody>
      </p:sp>
      <p:sp>
        <p:nvSpPr>
          <p:cNvPr id="8" name="Freeform 8"/>
          <p:cNvSpPr/>
          <p:nvPr/>
        </p:nvSpPr>
        <p:spPr>
          <a:xfrm>
            <a:off x="1301598" y="3214004"/>
            <a:ext cx="6978316" cy="863627"/>
          </a:xfrm>
          <a:custGeom>
            <a:avLst/>
            <a:gdLst/>
            <a:ahLst/>
            <a:cxnLst/>
            <a:rect l="l" t="t" r="r" b="b"/>
            <a:pathLst>
              <a:path w="6978316" h="863627">
                <a:moveTo>
                  <a:pt x="0" y="0"/>
                </a:moveTo>
                <a:lnTo>
                  <a:pt x="6978316" y="0"/>
                </a:lnTo>
                <a:lnTo>
                  <a:pt x="697831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690819" y="3527133"/>
            <a:ext cx="4048647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guerra se lee g • u • e • r • r • a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01598" y="4066699"/>
            <a:ext cx="6978316" cy="655919"/>
          </a:xfrm>
          <a:custGeom>
            <a:avLst/>
            <a:gdLst/>
            <a:ahLst/>
            <a:cxnLst/>
            <a:rect l="l" t="t" r="r" b="b"/>
            <a:pathLst>
              <a:path w="6978316" h="655919">
                <a:moveTo>
                  <a:pt x="0" y="0"/>
                </a:moveTo>
                <a:lnTo>
                  <a:pt x="6978316" y="0"/>
                </a:lnTo>
                <a:lnTo>
                  <a:pt x="697831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404279" y="4219931"/>
            <a:ext cx="2621727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queso se lee cueso</a:t>
            </a:r>
          </a:p>
        </p:txBody>
      </p:sp>
      <p:sp>
        <p:nvSpPr>
          <p:cNvPr id="12" name="Freeform 12"/>
          <p:cNvSpPr/>
          <p:nvPr/>
        </p:nvSpPr>
        <p:spPr>
          <a:xfrm>
            <a:off x="1301598" y="4711687"/>
            <a:ext cx="6978316" cy="863627"/>
          </a:xfrm>
          <a:custGeom>
            <a:avLst/>
            <a:gdLst/>
            <a:ahLst/>
            <a:cxnLst/>
            <a:rect l="l" t="t" r="r" b="b"/>
            <a:pathLst>
              <a:path w="6978316" h="863627">
                <a:moveTo>
                  <a:pt x="0" y="0"/>
                </a:moveTo>
                <a:lnTo>
                  <a:pt x="6978316" y="0"/>
                </a:lnTo>
                <a:lnTo>
                  <a:pt x="6978316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955497" y="4912730"/>
            <a:ext cx="3519292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hola / ola no las distingue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01598" y="5356674"/>
            <a:ext cx="6978316" cy="863627"/>
          </a:xfrm>
          <a:custGeom>
            <a:avLst/>
            <a:gdLst/>
            <a:ahLst/>
            <a:cxnLst/>
            <a:rect l="l" t="t" r="r" b="b"/>
            <a:pathLst>
              <a:path w="6978316" h="863627">
                <a:moveTo>
                  <a:pt x="0" y="0"/>
                </a:moveTo>
                <a:lnTo>
                  <a:pt x="6978316" y="0"/>
                </a:lnTo>
                <a:lnTo>
                  <a:pt x="697831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918588" y="5590468"/>
            <a:ext cx="3593109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lectura lenta letra por letra</a:t>
            </a:r>
          </a:p>
        </p:txBody>
      </p:sp>
      <p:sp>
        <p:nvSpPr>
          <p:cNvPr id="16" name="Freeform 16"/>
          <p:cNvSpPr/>
          <p:nvPr/>
        </p:nvSpPr>
        <p:spPr>
          <a:xfrm>
            <a:off x="4572000" y="5990729"/>
            <a:ext cx="437512" cy="655919"/>
          </a:xfrm>
          <a:custGeom>
            <a:avLst/>
            <a:gdLst/>
            <a:ahLst/>
            <a:cxnLst/>
            <a:rect l="l" t="t" r="r" b="b"/>
            <a:pathLst>
              <a:path w="437512" h="655919">
                <a:moveTo>
                  <a:pt x="0" y="0"/>
                </a:moveTo>
                <a:lnTo>
                  <a:pt x="437512" y="0"/>
                </a:lnTo>
                <a:lnTo>
                  <a:pt x="43751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01598" y="6428009"/>
            <a:ext cx="6978316" cy="1508614"/>
          </a:xfrm>
          <a:custGeom>
            <a:avLst/>
            <a:gdLst/>
            <a:ahLst/>
            <a:cxnLst/>
            <a:rect l="l" t="t" r="r" b="b"/>
            <a:pathLst>
              <a:path w="6978316" h="1508614">
                <a:moveTo>
                  <a:pt x="0" y="0"/>
                </a:moveTo>
                <a:lnTo>
                  <a:pt x="6978316" y="0"/>
                </a:lnTo>
                <a:lnTo>
                  <a:pt x="697831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821414" y="6750109"/>
            <a:ext cx="3704948" cy="839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896" spc="-57">
                <a:solidFill>
                  <a:srgbClr val="F5F5E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Pista: funciona el análisis,</a:t>
            </a:r>
          </a:p>
          <a:p>
            <a:pPr algn="ctr">
              <a:lnSpc>
                <a:spcPts val="3331"/>
              </a:lnSpc>
            </a:pPr>
            <a:r>
              <a:rPr lang="en-US" sz="2896" spc="-57">
                <a:solidFill>
                  <a:srgbClr val="F5F5E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falta léxico ortográfico</a:t>
            </a:r>
          </a:p>
        </p:txBody>
      </p:sp>
      <p:sp>
        <p:nvSpPr>
          <p:cNvPr id="19" name="Freeform 19"/>
          <p:cNvSpPr/>
          <p:nvPr/>
        </p:nvSpPr>
        <p:spPr>
          <a:xfrm>
            <a:off x="9351818" y="1705390"/>
            <a:ext cx="7853340" cy="6438940"/>
          </a:xfrm>
          <a:custGeom>
            <a:avLst/>
            <a:gdLst/>
            <a:ahLst/>
            <a:cxnLst/>
            <a:rect l="l" t="t" r="r" b="b"/>
            <a:pathLst>
              <a:path w="7853340" h="6438940">
                <a:moveTo>
                  <a:pt x="0" y="0"/>
                </a:moveTo>
                <a:lnTo>
                  <a:pt x="7853340" y="0"/>
                </a:lnTo>
                <a:lnTo>
                  <a:pt x="7853340" y="6438940"/>
                </a:lnTo>
                <a:lnTo>
                  <a:pt x="0" y="64389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9789330" y="1924030"/>
            <a:ext cx="6978316" cy="863627"/>
          </a:xfrm>
          <a:custGeom>
            <a:avLst/>
            <a:gdLst/>
            <a:ahLst/>
            <a:cxnLst/>
            <a:rect l="l" t="t" r="r" b="b"/>
            <a:pathLst>
              <a:path w="6978316" h="863627">
                <a:moveTo>
                  <a:pt x="0" y="0"/>
                </a:moveTo>
                <a:lnTo>
                  <a:pt x="6978316" y="0"/>
                </a:lnTo>
                <a:lnTo>
                  <a:pt x="697831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1062133" y="2111311"/>
            <a:ext cx="4221169" cy="503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5"/>
              </a:lnSpc>
            </a:pPr>
            <a:r>
              <a:rPr lang="en-US" sz="3403" b="1" spc="-68">
                <a:solidFill>
                  <a:srgbClr val="F5F5E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 falla la ruta fonológica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80036" y="2759030"/>
            <a:ext cx="6399829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reconoce lo conocido, pero no analiza lo nuevo</a:t>
            </a:r>
          </a:p>
        </p:txBody>
      </p:sp>
      <p:sp>
        <p:nvSpPr>
          <p:cNvPr id="23" name="Freeform 23"/>
          <p:cNvSpPr/>
          <p:nvPr/>
        </p:nvSpPr>
        <p:spPr>
          <a:xfrm>
            <a:off x="9789330" y="3214004"/>
            <a:ext cx="6978316" cy="863627"/>
          </a:xfrm>
          <a:custGeom>
            <a:avLst/>
            <a:gdLst/>
            <a:ahLst/>
            <a:cxnLst/>
            <a:rect l="l" t="t" r="r" b="b"/>
            <a:pathLst>
              <a:path w="6978316" h="863627">
                <a:moveTo>
                  <a:pt x="0" y="0"/>
                </a:moveTo>
                <a:lnTo>
                  <a:pt x="6978316" y="0"/>
                </a:lnTo>
                <a:lnTo>
                  <a:pt x="697831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1729425" y="3527133"/>
            <a:ext cx="2886586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camino se lee canino</a:t>
            </a:r>
          </a:p>
        </p:txBody>
      </p:sp>
      <p:sp>
        <p:nvSpPr>
          <p:cNvPr id="25" name="Freeform 25"/>
          <p:cNvSpPr/>
          <p:nvPr/>
        </p:nvSpPr>
        <p:spPr>
          <a:xfrm>
            <a:off x="9789330" y="4066699"/>
            <a:ext cx="6978316" cy="655919"/>
          </a:xfrm>
          <a:custGeom>
            <a:avLst/>
            <a:gdLst/>
            <a:ahLst/>
            <a:cxnLst/>
            <a:rect l="l" t="t" r="r" b="b"/>
            <a:pathLst>
              <a:path w="6978316" h="655919">
                <a:moveTo>
                  <a:pt x="0" y="0"/>
                </a:moveTo>
                <a:lnTo>
                  <a:pt x="6978316" y="0"/>
                </a:lnTo>
                <a:lnTo>
                  <a:pt x="697831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1600821" y="4219931"/>
            <a:ext cx="3143795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aplaudir se lee aplauso</a:t>
            </a:r>
          </a:p>
        </p:txBody>
      </p:sp>
      <p:sp>
        <p:nvSpPr>
          <p:cNvPr id="27" name="Freeform 27"/>
          <p:cNvSpPr/>
          <p:nvPr/>
        </p:nvSpPr>
        <p:spPr>
          <a:xfrm>
            <a:off x="9789330" y="4711687"/>
            <a:ext cx="6978316" cy="863627"/>
          </a:xfrm>
          <a:custGeom>
            <a:avLst/>
            <a:gdLst/>
            <a:ahLst/>
            <a:cxnLst/>
            <a:rect l="l" t="t" r="r" b="b"/>
            <a:pathLst>
              <a:path w="6978316" h="863627">
                <a:moveTo>
                  <a:pt x="0" y="0"/>
                </a:moveTo>
                <a:lnTo>
                  <a:pt x="6978316" y="0"/>
                </a:lnTo>
                <a:lnTo>
                  <a:pt x="6978316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1660941" y="4912730"/>
            <a:ext cx="3023553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macera se lee madera</a:t>
            </a:r>
          </a:p>
        </p:txBody>
      </p:sp>
      <p:sp>
        <p:nvSpPr>
          <p:cNvPr id="29" name="Freeform 29"/>
          <p:cNvSpPr/>
          <p:nvPr/>
        </p:nvSpPr>
        <p:spPr>
          <a:xfrm>
            <a:off x="9789330" y="5356674"/>
            <a:ext cx="6978316" cy="863627"/>
          </a:xfrm>
          <a:custGeom>
            <a:avLst/>
            <a:gdLst/>
            <a:ahLst/>
            <a:cxnLst/>
            <a:rect l="l" t="t" r="r" b="b"/>
            <a:pathLst>
              <a:path w="6978316" h="863627">
                <a:moveTo>
                  <a:pt x="0" y="0"/>
                </a:moveTo>
                <a:lnTo>
                  <a:pt x="6978316" y="0"/>
                </a:lnTo>
                <a:lnTo>
                  <a:pt x="697831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1666367" y="5590468"/>
            <a:ext cx="3012701" cy="41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4"/>
              </a:lnSpc>
            </a:pPr>
            <a:r>
              <a:rPr lang="en-US" sz="2759" spc="-55">
                <a:solidFill>
                  <a:srgbClr val="10223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BRANU no logra leerla</a:t>
            </a:r>
          </a:p>
        </p:txBody>
      </p:sp>
      <p:sp>
        <p:nvSpPr>
          <p:cNvPr id="31" name="Freeform 31"/>
          <p:cNvSpPr/>
          <p:nvPr/>
        </p:nvSpPr>
        <p:spPr>
          <a:xfrm>
            <a:off x="13059732" y="5990729"/>
            <a:ext cx="448450" cy="655919"/>
          </a:xfrm>
          <a:custGeom>
            <a:avLst/>
            <a:gdLst/>
            <a:ahLst/>
            <a:cxnLst/>
            <a:rect l="l" t="t" r="r" b="b"/>
            <a:pathLst>
              <a:path w="448450" h="655919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9789330" y="6428009"/>
            <a:ext cx="6978316" cy="1508614"/>
          </a:xfrm>
          <a:custGeom>
            <a:avLst/>
            <a:gdLst/>
            <a:ahLst/>
            <a:cxnLst/>
            <a:rect l="l" t="t" r="r" b="b"/>
            <a:pathLst>
              <a:path w="6978316" h="1508614">
                <a:moveTo>
                  <a:pt x="0" y="0"/>
                </a:moveTo>
                <a:lnTo>
                  <a:pt x="6978316" y="0"/>
                </a:lnTo>
                <a:lnTo>
                  <a:pt x="697831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11031791" y="6750109"/>
            <a:ext cx="4281853" cy="839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896" spc="-57">
                <a:solidFill>
                  <a:srgbClr val="F5F5E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Pista: falla grafema a fonema,</a:t>
            </a:r>
          </a:p>
          <a:p>
            <a:pPr algn="ctr">
              <a:lnSpc>
                <a:spcPts val="3331"/>
              </a:lnSpc>
            </a:pPr>
            <a:r>
              <a:rPr lang="en-US" sz="2896" spc="-57">
                <a:solidFill>
                  <a:srgbClr val="F5F5E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 apoya en el almacén</a:t>
            </a:r>
          </a:p>
        </p:txBody>
      </p:sp>
      <p:sp>
        <p:nvSpPr>
          <p:cNvPr id="34" name="Freeform 34"/>
          <p:cNvSpPr/>
          <p:nvPr/>
        </p:nvSpPr>
        <p:spPr>
          <a:xfrm>
            <a:off x="645330" y="8133399"/>
            <a:ext cx="16997340" cy="1945894"/>
          </a:xfrm>
          <a:custGeom>
            <a:avLst/>
            <a:gdLst/>
            <a:ahLst/>
            <a:cxnLst/>
            <a:rect l="l" t="t" r="r" b="b"/>
            <a:pathLst>
              <a:path w="16997340" h="1945894">
                <a:moveTo>
                  <a:pt x="0" y="0"/>
                </a:moveTo>
                <a:lnTo>
                  <a:pt x="16997340" y="0"/>
                </a:lnTo>
                <a:lnTo>
                  <a:pt x="16997340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5056640" y="8491531"/>
            <a:ext cx="7846104" cy="1267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5"/>
              </a:lnSpc>
            </a:pPr>
            <a:r>
              <a:rPr lang="en-US" sz="4394" b="1" spc="-87">
                <a:solidFill>
                  <a:srgbClr val="F5F5E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 error no es un diagnóstico:</a:t>
            </a:r>
          </a:p>
          <a:p>
            <a:pPr algn="ctr">
              <a:lnSpc>
                <a:spcPts val="5055"/>
              </a:lnSpc>
            </a:pPr>
            <a:r>
              <a:rPr lang="en-US" sz="4394" b="1" spc="-87">
                <a:solidFill>
                  <a:srgbClr val="ED6C14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es una pista para seguir observando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96568" y="882695"/>
            <a:ext cx="9462730" cy="165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37"/>
              </a:lnSpc>
            </a:pPr>
            <a:r>
              <a:rPr lang="en-US" sz="11449" b="1" spc="-229">
                <a:solidFill>
                  <a:srgbClr val="FFFFFF">
                    <a:alpha val="92941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7 · Una idea final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2053" y="2727305"/>
            <a:ext cx="13914216" cy="1186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4"/>
              </a:lnSpc>
            </a:pPr>
            <a:r>
              <a:rPr lang="en-US" sz="4207" spc="-84">
                <a:solidFill>
                  <a:srgbClr val="FFFFFF">
                    <a:alpha val="92941"/>
                  </a:srgbClr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Aprender a leer es descubrir cómo suena lo escrito</a:t>
            </a:r>
          </a:p>
          <a:p>
            <a:pPr algn="l">
              <a:lnSpc>
                <a:spcPts val="4754"/>
              </a:lnSpc>
            </a:pPr>
            <a:r>
              <a:rPr lang="en-US" sz="4207" spc="-84">
                <a:solidFill>
                  <a:srgbClr val="FFFFFF">
                    <a:alpha val="92941"/>
                  </a:srgbClr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y, con práctica, reconocerlo de un vistazo para poder comprenderlo.</a:t>
            </a:r>
          </a:p>
        </p:txBody>
      </p:sp>
      <p:sp>
        <p:nvSpPr>
          <p:cNvPr id="5" name="Freeform 5"/>
          <p:cNvSpPr/>
          <p:nvPr/>
        </p:nvSpPr>
        <p:spPr>
          <a:xfrm>
            <a:off x="864086" y="5138034"/>
            <a:ext cx="3500096" cy="1727254"/>
          </a:xfrm>
          <a:custGeom>
            <a:avLst/>
            <a:gdLst/>
            <a:ahLst/>
            <a:cxnLst/>
            <a:rect l="l" t="t" r="r" b="b"/>
            <a:pathLst>
              <a:path w="3500096" h="1727254">
                <a:moveTo>
                  <a:pt x="0" y="0"/>
                </a:moveTo>
                <a:lnTo>
                  <a:pt x="3500096" y="0"/>
                </a:lnTo>
                <a:lnTo>
                  <a:pt x="350009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807421" y="5724397"/>
            <a:ext cx="1491690" cy="522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5"/>
              </a:lnSpc>
            </a:pPr>
            <a:r>
              <a:rPr lang="en-US" sz="3713" b="1" spc="-74">
                <a:solidFill>
                  <a:srgbClr val="FFFFFF">
                    <a:alpha val="92941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LETRAS</a:t>
            </a:r>
          </a:p>
        </p:txBody>
      </p:sp>
      <p:sp>
        <p:nvSpPr>
          <p:cNvPr id="7" name="Freeform 7"/>
          <p:cNvSpPr/>
          <p:nvPr/>
        </p:nvSpPr>
        <p:spPr>
          <a:xfrm>
            <a:off x="4134488" y="5564382"/>
            <a:ext cx="875024" cy="655919"/>
          </a:xfrm>
          <a:custGeom>
            <a:avLst/>
            <a:gdLst/>
            <a:ahLst/>
            <a:cxnLst/>
            <a:rect l="l" t="t" r="r" b="b"/>
            <a:pathLst>
              <a:path w="875024" h="655919">
                <a:moveTo>
                  <a:pt x="0" y="0"/>
                </a:moveTo>
                <a:lnTo>
                  <a:pt x="875024" y="0"/>
                </a:lnTo>
                <a:lnTo>
                  <a:pt x="87502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998574" y="5138034"/>
            <a:ext cx="3500096" cy="1727254"/>
          </a:xfrm>
          <a:custGeom>
            <a:avLst/>
            <a:gdLst/>
            <a:ahLst/>
            <a:cxnLst/>
            <a:rect l="l" t="t" r="r" b="b"/>
            <a:pathLst>
              <a:path w="3500096" h="1727254">
                <a:moveTo>
                  <a:pt x="0" y="0"/>
                </a:moveTo>
                <a:lnTo>
                  <a:pt x="3500096" y="0"/>
                </a:lnTo>
                <a:lnTo>
                  <a:pt x="350009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889508" y="5724397"/>
            <a:ext cx="1739281" cy="522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5"/>
              </a:lnSpc>
            </a:pPr>
            <a:r>
              <a:rPr lang="en-US" sz="3713" b="1" spc="-74">
                <a:solidFill>
                  <a:srgbClr val="FFFFFF">
                    <a:alpha val="92941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SONIDOS</a:t>
            </a:r>
          </a:p>
        </p:txBody>
      </p:sp>
      <p:sp>
        <p:nvSpPr>
          <p:cNvPr id="10" name="Freeform 10"/>
          <p:cNvSpPr/>
          <p:nvPr/>
        </p:nvSpPr>
        <p:spPr>
          <a:xfrm>
            <a:off x="8487732" y="5564382"/>
            <a:ext cx="875024" cy="655919"/>
          </a:xfrm>
          <a:custGeom>
            <a:avLst/>
            <a:gdLst/>
            <a:ahLst/>
            <a:cxnLst/>
            <a:rect l="l" t="t" r="r" b="b"/>
            <a:pathLst>
              <a:path w="875024" h="655919">
                <a:moveTo>
                  <a:pt x="0" y="0"/>
                </a:moveTo>
                <a:lnTo>
                  <a:pt x="875024" y="0"/>
                </a:lnTo>
                <a:lnTo>
                  <a:pt x="87502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144000" y="5138034"/>
            <a:ext cx="3707914" cy="1727254"/>
          </a:xfrm>
          <a:custGeom>
            <a:avLst/>
            <a:gdLst/>
            <a:ahLst/>
            <a:cxnLst/>
            <a:rect l="l" t="t" r="r" b="b"/>
            <a:pathLst>
              <a:path w="3707914" h="1727254">
                <a:moveTo>
                  <a:pt x="0" y="0"/>
                </a:moveTo>
                <a:lnTo>
                  <a:pt x="3707914" y="0"/>
                </a:lnTo>
                <a:lnTo>
                  <a:pt x="3707914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985515" y="5724397"/>
            <a:ext cx="2096729" cy="522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5"/>
              </a:lnSpc>
            </a:pPr>
            <a:r>
              <a:rPr lang="en-US" sz="3713" b="1" spc="-74">
                <a:solidFill>
                  <a:srgbClr val="FFFFFF">
                    <a:alpha val="92941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PALABRAS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840976" y="5564382"/>
            <a:ext cx="875024" cy="655919"/>
          </a:xfrm>
          <a:custGeom>
            <a:avLst/>
            <a:gdLst/>
            <a:ahLst/>
            <a:cxnLst/>
            <a:rect l="l" t="t" r="r" b="b"/>
            <a:pathLst>
              <a:path w="875024" h="655919">
                <a:moveTo>
                  <a:pt x="0" y="0"/>
                </a:moveTo>
                <a:lnTo>
                  <a:pt x="875024" y="0"/>
                </a:lnTo>
                <a:lnTo>
                  <a:pt x="87502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497244" y="5138034"/>
            <a:ext cx="3707914" cy="1727254"/>
          </a:xfrm>
          <a:custGeom>
            <a:avLst/>
            <a:gdLst/>
            <a:ahLst/>
            <a:cxnLst/>
            <a:rect l="l" t="t" r="r" b="b"/>
            <a:pathLst>
              <a:path w="3707914" h="1727254">
                <a:moveTo>
                  <a:pt x="0" y="0"/>
                </a:moveTo>
                <a:lnTo>
                  <a:pt x="3707914" y="0"/>
                </a:lnTo>
                <a:lnTo>
                  <a:pt x="3707914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156989" y="5724397"/>
            <a:ext cx="2487015" cy="522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5"/>
              </a:lnSpc>
            </a:pPr>
            <a:r>
              <a:rPr lang="en-US" sz="3713" b="1" spc="-74">
                <a:solidFill>
                  <a:srgbClr val="0D2F4B">
                    <a:alpha val="92941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SIGNIFICADO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82842" y="6854356"/>
            <a:ext cx="16122316" cy="2798589"/>
          </a:xfrm>
          <a:custGeom>
            <a:avLst/>
            <a:gdLst/>
            <a:ahLst/>
            <a:cxnLst/>
            <a:rect l="l" t="t" r="r" b="b"/>
            <a:pathLst>
              <a:path w="16122316" h="2798589">
                <a:moveTo>
                  <a:pt x="0" y="0"/>
                </a:moveTo>
                <a:lnTo>
                  <a:pt x="16122316" y="0"/>
                </a:lnTo>
                <a:lnTo>
                  <a:pt x="16122316" y="2798589"/>
                </a:lnTo>
                <a:lnTo>
                  <a:pt x="0" y="27985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</Words>
  <Application>Microsoft Office PowerPoint</Application>
  <PresentationFormat>Personalizado</PresentationFormat>
  <Paragraphs>128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Roboto Condensed</vt:lpstr>
      <vt:lpstr>Roboto Condensed Bold</vt:lpstr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aprendemos a leer</dc:title>
  <dc:creator>Laura Senarega</dc:creator>
  <cp:lastModifiedBy>Laura Senarega</cp:lastModifiedBy>
  <cp:revision>1</cp:revision>
  <dcterms:created xsi:type="dcterms:W3CDTF">2006-08-16T00:00:00Z</dcterms:created>
  <dcterms:modified xsi:type="dcterms:W3CDTF">2026-10-17T19:24:02Z</dcterms:modified>
  <dc:identifier>DAHX7NFGwsw</dc:identifier>
</cp:coreProperties>
</file>